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7" r:id="rId4"/>
    <p:sldId id="268" r:id="rId5"/>
    <p:sldId id="271" r:id="rId6"/>
    <p:sldId id="257" r:id="rId7"/>
    <p:sldId id="260" r:id="rId8"/>
    <p:sldId id="261" r:id="rId9"/>
    <p:sldId id="262" r:id="rId10"/>
    <p:sldId id="266" r:id="rId11"/>
    <p:sldId id="273" r:id="rId12"/>
    <p:sldId id="274" r:id="rId13"/>
    <p:sldId id="263" r:id="rId14"/>
    <p:sldId id="270" r:id="rId15"/>
    <p:sldId id="269" r:id="rId16"/>
    <p:sldId id="264" r:id="rId17"/>
    <p:sldId id="265" r:id="rId18"/>
    <p:sldId id="275"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9C29993-66DF-4F69-BC49-19F5F8BFC094}" v="25" dt="2022-12-05T19:47:09.491"/>
    <p1510:client id="{9A2BD5C6-D3EB-43D1-873F-D596C07EC700}" v="26" dt="2022-12-06T16:09:22.555"/>
    <p1510:client id="{FAE64EE9-D131-42D3-87DC-0F6B1E5BEF33}" v="2" dt="2022-12-06T17:54:54.93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4" d="100"/>
          <a:sy n="114" d="100"/>
        </p:scale>
        <p:origin x="47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ED3C1-A6D6-93A5-698C-3B82DDAF7D0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471B1C5-CFC9-4337-9482-0C06F5BECA9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61EC2D9-EE93-225C-B50D-2FA873246B5B}"/>
              </a:ext>
            </a:extLst>
          </p:cNvPr>
          <p:cNvSpPr>
            <a:spLocks noGrp="1"/>
          </p:cNvSpPr>
          <p:nvPr>
            <p:ph type="dt" sz="half" idx="10"/>
          </p:nvPr>
        </p:nvSpPr>
        <p:spPr/>
        <p:txBody>
          <a:bodyPr/>
          <a:lstStyle/>
          <a:p>
            <a:fld id="{B1806454-699E-4B22-BCC3-BDE469318053}" type="datetimeFigureOut">
              <a:rPr lang="en-US" smtClean="0"/>
              <a:t>12/7/2022</a:t>
            </a:fld>
            <a:endParaRPr lang="en-US"/>
          </a:p>
        </p:txBody>
      </p:sp>
      <p:sp>
        <p:nvSpPr>
          <p:cNvPr id="5" name="Footer Placeholder 4">
            <a:extLst>
              <a:ext uri="{FF2B5EF4-FFF2-40B4-BE49-F238E27FC236}">
                <a16:creationId xmlns:a16="http://schemas.microsoft.com/office/drawing/2014/main" id="{4B6C4F99-3282-64D2-669E-5D5368FD5F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E2EC65-C4B7-0447-091D-8089DCE1FF79}"/>
              </a:ext>
            </a:extLst>
          </p:cNvPr>
          <p:cNvSpPr>
            <a:spLocks noGrp="1"/>
          </p:cNvSpPr>
          <p:nvPr>
            <p:ph type="sldNum" sz="quarter" idx="12"/>
          </p:nvPr>
        </p:nvSpPr>
        <p:spPr/>
        <p:txBody>
          <a:bodyPr/>
          <a:lstStyle/>
          <a:p>
            <a:fld id="{0FB5D86F-6C76-4EDC-A5E8-5B4078E5F6B0}" type="slidenum">
              <a:rPr lang="en-US" smtClean="0"/>
              <a:t>‹#›</a:t>
            </a:fld>
            <a:endParaRPr lang="en-US"/>
          </a:p>
        </p:txBody>
      </p:sp>
    </p:spTree>
    <p:extLst>
      <p:ext uri="{BB962C8B-B14F-4D97-AF65-F5344CB8AC3E}">
        <p14:creationId xmlns:p14="http://schemas.microsoft.com/office/powerpoint/2010/main" val="12798957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C5EE86-3CE4-9109-4BF2-678409B01FA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1F8D7AE-9F41-8C04-5F13-0706A6C42A8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3F5176-7DA0-8D88-629A-F7D83290F8B4}"/>
              </a:ext>
            </a:extLst>
          </p:cNvPr>
          <p:cNvSpPr>
            <a:spLocks noGrp="1"/>
          </p:cNvSpPr>
          <p:nvPr>
            <p:ph type="dt" sz="half" idx="10"/>
          </p:nvPr>
        </p:nvSpPr>
        <p:spPr/>
        <p:txBody>
          <a:bodyPr/>
          <a:lstStyle/>
          <a:p>
            <a:fld id="{B1806454-699E-4B22-BCC3-BDE469318053}" type="datetimeFigureOut">
              <a:rPr lang="en-US" smtClean="0"/>
              <a:t>12/7/2022</a:t>
            </a:fld>
            <a:endParaRPr lang="en-US"/>
          </a:p>
        </p:txBody>
      </p:sp>
      <p:sp>
        <p:nvSpPr>
          <p:cNvPr id="5" name="Footer Placeholder 4">
            <a:extLst>
              <a:ext uri="{FF2B5EF4-FFF2-40B4-BE49-F238E27FC236}">
                <a16:creationId xmlns:a16="http://schemas.microsoft.com/office/drawing/2014/main" id="{8250E988-4BA7-7E06-B375-2622EA37A9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398482-BD4C-F765-DC92-B9070FC632EC}"/>
              </a:ext>
            </a:extLst>
          </p:cNvPr>
          <p:cNvSpPr>
            <a:spLocks noGrp="1"/>
          </p:cNvSpPr>
          <p:nvPr>
            <p:ph type="sldNum" sz="quarter" idx="12"/>
          </p:nvPr>
        </p:nvSpPr>
        <p:spPr/>
        <p:txBody>
          <a:bodyPr/>
          <a:lstStyle/>
          <a:p>
            <a:fld id="{0FB5D86F-6C76-4EDC-A5E8-5B4078E5F6B0}" type="slidenum">
              <a:rPr lang="en-US" smtClean="0"/>
              <a:t>‹#›</a:t>
            </a:fld>
            <a:endParaRPr lang="en-US"/>
          </a:p>
        </p:txBody>
      </p:sp>
    </p:spTree>
    <p:extLst>
      <p:ext uri="{BB962C8B-B14F-4D97-AF65-F5344CB8AC3E}">
        <p14:creationId xmlns:p14="http://schemas.microsoft.com/office/powerpoint/2010/main" val="34590863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52051DB-90A2-93BB-5106-36EBC1C4EC9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D8C6986-49AD-2B71-988A-5BF042C159C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DBC909-499E-0E2F-416F-16828DC85D03}"/>
              </a:ext>
            </a:extLst>
          </p:cNvPr>
          <p:cNvSpPr>
            <a:spLocks noGrp="1"/>
          </p:cNvSpPr>
          <p:nvPr>
            <p:ph type="dt" sz="half" idx="10"/>
          </p:nvPr>
        </p:nvSpPr>
        <p:spPr/>
        <p:txBody>
          <a:bodyPr/>
          <a:lstStyle/>
          <a:p>
            <a:fld id="{B1806454-699E-4B22-BCC3-BDE469318053}" type="datetimeFigureOut">
              <a:rPr lang="en-US" smtClean="0"/>
              <a:t>12/7/2022</a:t>
            </a:fld>
            <a:endParaRPr lang="en-US"/>
          </a:p>
        </p:txBody>
      </p:sp>
      <p:sp>
        <p:nvSpPr>
          <p:cNvPr id="5" name="Footer Placeholder 4">
            <a:extLst>
              <a:ext uri="{FF2B5EF4-FFF2-40B4-BE49-F238E27FC236}">
                <a16:creationId xmlns:a16="http://schemas.microsoft.com/office/drawing/2014/main" id="{FD7C1034-9055-972D-9F7C-1DF119F2EF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2BC432-870E-25A8-9EC3-95D77221F64E}"/>
              </a:ext>
            </a:extLst>
          </p:cNvPr>
          <p:cNvSpPr>
            <a:spLocks noGrp="1"/>
          </p:cNvSpPr>
          <p:nvPr>
            <p:ph type="sldNum" sz="quarter" idx="12"/>
          </p:nvPr>
        </p:nvSpPr>
        <p:spPr/>
        <p:txBody>
          <a:bodyPr/>
          <a:lstStyle/>
          <a:p>
            <a:fld id="{0FB5D86F-6C76-4EDC-A5E8-5B4078E5F6B0}" type="slidenum">
              <a:rPr lang="en-US" smtClean="0"/>
              <a:t>‹#›</a:t>
            </a:fld>
            <a:endParaRPr lang="en-US"/>
          </a:p>
        </p:txBody>
      </p:sp>
    </p:spTree>
    <p:extLst>
      <p:ext uri="{BB962C8B-B14F-4D97-AF65-F5344CB8AC3E}">
        <p14:creationId xmlns:p14="http://schemas.microsoft.com/office/powerpoint/2010/main" val="16485909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9068E-C059-5D62-206E-D350BB2DA9E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B709C94-C801-B8DE-06E3-82EEEB33611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B4EBC5-8A9A-736A-1506-8B9EB2A1E9A6}"/>
              </a:ext>
            </a:extLst>
          </p:cNvPr>
          <p:cNvSpPr>
            <a:spLocks noGrp="1"/>
          </p:cNvSpPr>
          <p:nvPr>
            <p:ph type="dt" sz="half" idx="10"/>
          </p:nvPr>
        </p:nvSpPr>
        <p:spPr/>
        <p:txBody>
          <a:bodyPr/>
          <a:lstStyle/>
          <a:p>
            <a:fld id="{B1806454-699E-4B22-BCC3-BDE469318053}" type="datetimeFigureOut">
              <a:rPr lang="en-US" smtClean="0"/>
              <a:t>12/7/2022</a:t>
            </a:fld>
            <a:endParaRPr lang="en-US"/>
          </a:p>
        </p:txBody>
      </p:sp>
      <p:sp>
        <p:nvSpPr>
          <p:cNvPr id="5" name="Footer Placeholder 4">
            <a:extLst>
              <a:ext uri="{FF2B5EF4-FFF2-40B4-BE49-F238E27FC236}">
                <a16:creationId xmlns:a16="http://schemas.microsoft.com/office/drawing/2014/main" id="{73410DFA-32C3-773F-2324-8B8B412CD7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9B66EB-A5E2-9659-A9DE-D600A30C0C74}"/>
              </a:ext>
            </a:extLst>
          </p:cNvPr>
          <p:cNvSpPr>
            <a:spLocks noGrp="1"/>
          </p:cNvSpPr>
          <p:nvPr>
            <p:ph type="sldNum" sz="quarter" idx="12"/>
          </p:nvPr>
        </p:nvSpPr>
        <p:spPr/>
        <p:txBody>
          <a:bodyPr/>
          <a:lstStyle/>
          <a:p>
            <a:fld id="{0FB5D86F-6C76-4EDC-A5E8-5B4078E5F6B0}" type="slidenum">
              <a:rPr lang="en-US" smtClean="0"/>
              <a:t>‹#›</a:t>
            </a:fld>
            <a:endParaRPr lang="en-US"/>
          </a:p>
        </p:txBody>
      </p:sp>
    </p:spTree>
    <p:extLst>
      <p:ext uri="{BB962C8B-B14F-4D97-AF65-F5344CB8AC3E}">
        <p14:creationId xmlns:p14="http://schemas.microsoft.com/office/powerpoint/2010/main" val="2182844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C6E093-6D4E-0F4E-AF66-66757086432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F2AAE45-DDA3-351D-C4FF-2F93A08178B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61BD84F-488E-9D4B-95F7-2A02F19147CF}"/>
              </a:ext>
            </a:extLst>
          </p:cNvPr>
          <p:cNvSpPr>
            <a:spLocks noGrp="1"/>
          </p:cNvSpPr>
          <p:nvPr>
            <p:ph type="dt" sz="half" idx="10"/>
          </p:nvPr>
        </p:nvSpPr>
        <p:spPr/>
        <p:txBody>
          <a:bodyPr/>
          <a:lstStyle/>
          <a:p>
            <a:fld id="{B1806454-699E-4B22-BCC3-BDE469318053}" type="datetimeFigureOut">
              <a:rPr lang="en-US" smtClean="0"/>
              <a:t>12/7/2022</a:t>
            </a:fld>
            <a:endParaRPr lang="en-US"/>
          </a:p>
        </p:txBody>
      </p:sp>
      <p:sp>
        <p:nvSpPr>
          <p:cNvPr id="5" name="Footer Placeholder 4">
            <a:extLst>
              <a:ext uri="{FF2B5EF4-FFF2-40B4-BE49-F238E27FC236}">
                <a16:creationId xmlns:a16="http://schemas.microsoft.com/office/drawing/2014/main" id="{44AE813F-7960-A7EF-29B4-D2C81104D6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20345F-1847-5589-84AF-D59F65E5065F}"/>
              </a:ext>
            </a:extLst>
          </p:cNvPr>
          <p:cNvSpPr>
            <a:spLocks noGrp="1"/>
          </p:cNvSpPr>
          <p:nvPr>
            <p:ph type="sldNum" sz="quarter" idx="12"/>
          </p:nvPr>
        </p:nvSpPr>
        <p:spPr/>
        <p:txBody>
          <a:bodyPr/>
          <a:lstStyle/>
          <a:p>
            <a:fld id="{0FB5D86F-6C76-4EDC-A5E8-5B4078E5F6B0}" type="slidenum">
              <a:rPr lang="en-US" smtClean="0"/>
              <a:t>‹#›</a:t>
            </a:fld>
            <a:endParaRPr lang="en-US"/>
          </a:p>
        </p:txBody>
      </p:sp>
    </p:spTree>
    <p:extLst>
      <p:ext uri="{BB962C8B-B14F-4D97-AF65-F5344CB8AC3E}">
        <p14:creationId xmlns:p14="http://schemas.microsoft.com/office/powerpoint/2010/main" val="28301142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1B4676-CE9E-D21B-9F86-8973ACF59CE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1AA0F2A-406B-4CBC-F08D-7DC3088ECD4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AD58DCE-093B-8AE2-B431-9FA99D0E565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739C65B-5236-073C-31FE-66DF28D87D19}"/>
              </a:ext>
            </a:extLst>
          </p:cNvPr>
          <p:cNvSpPr>
            <a:spLocks noGrp="1"/>
          </p:cNvSpPr>
          <p:nvPr>
            <p:ph type="dt" sz="half" idx="10"/>
          </p:nvPr>
        </p:nvSpPr>
        <p:spPr/>
        <p:txBody>
          <a:bodyPr/>
          <a:lstStyle/>
          <a:p>
            <a:fld id="{B1806454-699E-4B22-BCC3-BDE469318053}" type="datetimeFigureOut">
              <a:rPr lang="en-US" smtClean="0"/>
              <a:t>12/7/2022</a:t>
            </a:fld>
            <a:endParaRPr lang="en-US"/>
          </a:p>
        </p:txBody>
      </p:sp>
      <p:sp>
        <p:nvSpPr>
          <p:cNvPr id="6" name="Footer Placeholder 5">
            <a:extLst>
              <a:ext uri="{FF2B5EF4-FFF2-40B4-BE49-F238E27FC236}">
                <a16:creationId xmlns:a16="http://schemas.microsoft.com/office/drawing/2014/main" id="{4C3DDF42-B47A-B948-4CB5-B26404391DA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130D2B6-877B-D367-5884-22943CA2516B}"/>
              </a:ext>
            </a:extLst>
          </p:cNvPr>
          <p:cNvSpPr>
            <a:spLocks noGrp="1"/>
          </p:cNvSpPr>
          <p:nvPr>
            <p:ph type="sldNum" sz="quarter" idx="12"/>
          </p:nvPr>
        </p:nvSpPr>
        <p:spPr/>
        <p:txBody>
          <a:bodyPr/>
          <a:lstStyle/>
          <a:p>
            <a:fld id="{0FB5D86F-6C76-4EDC-A5E8-5B4078E5F6B0}" type="slidenum">
              <a:rPr lang="en-US" smtClean="0"/>
              <a:t>‹#›</a:t>
            </a:fld>
            <a:endParaRPr lang="en-US"/>
          </a:p>
        </p:txBody>
      </p:sp>
    </p:spTree>
    <p:extLst>
      <p:ext uri="{BB962C8B-B14F-4D97-AF65-F5344CB8AC3E}">
        <p14:creationId xmlns:p14="http://schemas.microsoft.com/office/powerpoint/2010/main" val="20178468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2FD406-917D-0923-07E5-ED2AC99CCD9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AD95F6B-B7C9-3BCB-CF6E-8B82219B89B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E64C752-3DE1-1F4F-5120-6C919436359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1E3BBB5-52E6-524A-64E1-354D742CBBA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7443AB0-5694-7717-A9A2-3BAF4B91CCB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0583EBC-A556-AA89-DBC6-1C5C32D3113F}"/>
              </a:ext>
            </a:extLst>
          </p:cNvPr>
          <p:cNvSpPr>
            <a:spLocks noGrp="1"/>
          </p:cNvSpPr>
          <p:nvPr>
            <p:ph type="dt" sz="half" idx="10"/>
          </p:nvPr>
        </p:nvSpPr>
        <p:spPr/>
        <p:txBody>
          <a:bodyPr/>
          <a:lstStyle/>
          <a:p>
            <a:fld id="{B1806454-699E-4B22-BCC3-BDE469318053}" type="datetimeFigureOut">
              <a:rPr lang="en-US" smtClean="0"/>
              <a:t>12/7/2022</a:t>
            </a:fld>
            <a:endParaRPr lang="en-US"/>
          </a:p>
        </p:txBody>
      </p:sp>
      <p:sp>
        <p:nvSpPr>
          <p:cNvPr id="8" name="Footer Placeholder 7">
            <a:extLst>
              <a:ext uri="{FF2B5EF4-FFF2-40B4-BE49-F238E27FC236}">
                <a16:creationId xmlns:a16="http://schemas.microsoft.com/office/drawing/2014/main" id="{74A59831-3AD4-1E02-C1D7-67B79AAF265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51E59D6-2B25-0356-5467-90C1AA5C58D4}"/>
              </a:ext>
            </a:extLst>
          </p:cNvPr>
          <p:cNvSpPr>
            <a:spLocks noGrp="1"/>
          </p:cNvSpPr>
          <p:nvPr>
            <p:ph type="sldNum" sz="quarter" idx="12"/>
          </p:nvPr>
        </p:nvSpPr>
        <p:spPr/>
        <p:txBody>
          <a:bodyPr/>
          <a:lstStyle/>
          <a:p>
            <a:fld id="{0FB5D86F-6C76-4EDC-A5E8-5B4078E5F6B0}" type="slidenum">
              <a:rPr lang="en-US" smtClean="0"/>
              <a:t>‹#›</a:t>
            </a:fld>
            <a:endParaRPr lang="en-US"/>
          </a:p>
        </p:txBody>
      </p:sp>
    </p:spTree>
    <p:extLst>
      <p:ext uri="{BB962C8B-B14F-4D97-AF65-F5344CB8AC3E}">
        <p14:creationId xmlns:p14="http://schemas.microsoft.com/office/powerpoint/2010/main" val="14698555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4E752-3F9D-58E0-B7DC-D907EC53170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8E78D1D-D769-C5FD-A13B-C89F63D93B2A}"/>
              </a:ext>
            </a:extLst>
          </p:cNvPr>
          <p:cNvSpPr>
            <a:spLocks noGrp="1"/>
          </p:cNvSpPr>
          <p:nvPr>
            <p:ph type="dt" sz="half" idx="10"/>
          </p:nvPr>
        </p:nvSpPr>
        <p:spPr/>
        <p:txBody>
          <a:bodyPr/>
          <a:lstStyle/>
          <a:p>
            <a:fld id="{B1806454-699E-4B22-BCC3-BDE469318053}" type="datetimeFigureOut">
              <a:rPr lang="en-US" smtClean="0"/>
              <a:t>12/7/2022</a:t>
            </a:fld>
            <a:endParaRPr lang="en-US"/>
          </a:p>
        </p:txBody>
      </p:sp>
      <p:sp>
        <p:nvSpPr>
          <p:cNvPr id="4" name="Footer Placeholder 3">
            <a:extLst>
              <a:ext uri="{FF2B5EF4-FFF2-40B4-BE49-F238E27FC236}">
                <a16:creationId xmlns:a16="http://schemas.microsoft.com/office/drawing/2014/main" id="{BB816BC5-5780-7BBC-8179-CDCD66DD5D7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E991D3C-CEC1-5086-F068-D807A5AE2AB0}"/>
              </a:ext>
            </a:extLst>
          </p:cNvPr>
          <p:cNvSpPr>
            <a:spLocks noGrp="1"/>
          </p:cNvSpPr>
          <p:nvPr>
            <p:ph type="sldNum" sz="quarter" idx="12"/>
          </p:nvPr>
        </p:nvSpPr>
        <p:spPr/>
        <p:txBody>
          <a:bodyPr/>
          <a:lstStyle/>
          <a:p>
            <a:fld id="{0FB5D86F-6C76-4EDC-A5E8-5B4078E5F6B0}" type="slidenum">
              <a:rPr lang="en-US" smtClean="0"/>
              <a:t>‹#›</a:t>
            </a:fld>
            <a:endParaRPr lang="en-US"/>
          </a:p>
        </p:txBody>
      </p:sp>
    </p:spTree>
    <p:extLst>
      <p:ext uri="{BB962C8B-B14F-4D97-AF65-F5344CB8AC3E}">
        <p14:creationId xmlns:p14="http://schemas.microsoft.com/office/powerpoint/2010/main" val="2950190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5AAC5C3-45CE-72E5-8D86-25FED222A539}"/>
              </a:ext>
            </a:extLst>
          </p:cNvPr>
          <p:cNvSpPr>
            <a:spLocks noGrp="1"/>
          </p:cNvSpPr>
          <p:nvPr>
            <p:ph type="dt" sz="half" idx="10"/>
          </p:nvPr>
        </p:nvSpPr>
        <p:spPr/>
        <p:txBody>
          <a:bodyPr/>
          <a:lstStyle/>
          <a:p>
            <a:fld id="{B1806454-699E-4B22-BCC3-BDE469318053}" type="datetimeFigureOut">
              <a:rPr lang="en-US" smtClean="0"/>
              <a:t>12/7/2022</a:t>
            </a:fld>
            <a:endParaRPr lang="en-US"/>
          </a:p>
        </p:txBody>
      </p:sp>
      <p:sp>
        <p:nvSpPr>
          <p:cNvPr id="3" name="Footer Placeholder 2">
            <a:extLst>
              <a:ext uri="{FF2B5EF4-FFF2-40B4-BE49-F238E27FC236}">
                <a16:creationId xmlns:a16="http://schemas.microsoft.com/office/drawing/2014/main" id="{91BA425E-D1FA-3912-9C54-88F51538A37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BC34A9D-C14D-078F-B692-4E85141BF73A}"/>
              </a:ext>
            </a:extLst>
          </p:cNvPr>
          <p:cNvSpPr>
            <a:spLocks noGrp="1"/>
          </p:cNvSpPr>
          <p:nvPr>
            <p:ph type="sldNum" sz="quarter" idx="12"/>
          </p:nvPr>
        </p:nvSpPr>
        <p:spPr/>
        <p:txBody>
          <a:bodyPr/>
          <a:lstStyle/>
          <a:p>
            <a:fld id="{0FB5D86F-6C76-4EDC-A5E8-5B4078E5F6B0}" type="slidenum">
              <a:rPr lang="en-US" smtClean="0"/>
              <a:t>‹#›</a:t>
            </a:fld>
            <a:endParaRPr lang="en-US"/>
          </a:p>
        </p:txBody>
      </p:sp>
    </p:spTree>
    <p:extLst>
      <p:ext uri="{BB962C8B-B14F-4D97-AF65-F5344CB8AC3E}">
        <p14:creationId xmlns:p14="http://schemas.microsoft.com/office/powerpoint/2010/main" val="28689682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09DF5-52DF-9267-0AF3-C9810459EBF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5DE8DD1-8535-48E1-8F55-0DA9804264B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C59FA9A-C03F-5CD9-31CE-8A017F6DBF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598F5D-E85B-6047-1AEA-74069345A9F1}"/>
              </a:ext>
            </a:extLst>
          </p:cNvPr>
          <p:cNvSpPr>
            <a:spLocks noGrp="1"/>
          </p:cNvSpPr>
          <p:nvPr>
            <p:ph type="dt" sz="half" idx="10"/>
          </p:nvPr>
        </p:nvSpPr>
        <p:spPr/>
        <p:txBody>
          <a:bodyPr/>
          <a:lstStyle/>
          <a:p>
            <a:fld id="{B1806454-699E-4B22-BCC3-BDE469318053}" type="datetimeFigureOut">
              <a:rPr lang="en-US" smtClean="0"/>
              <a:t>12/7/2022</a:t>
            </a:fld>
            <a:endParaRPr lang="en-US"/>
          </a:p>
        </p:txBody>
      </p:sp>
      <p:sp>
        <p:nvSpPr>
          <p:cNvPr id="6" name="Footer Placeholder 5">
            <a:extLst>
              <a:ext uri="{FF2B5EF4-FFF2-40B4-BE49-F238E27FC236}">
                <a16:creationId xmlns:a16="http://schemas.microsoft.com/office/drawing/2014/main" id="{987146DC-9A62-9C6B-C608-41D02DABB5F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3DE21F5-219E-34B0-0613-96118B65990B}"/>
              </a:ext>
            </a:extLst>
          </p:cNvPr>
          <p:cNvSpPr>
            <a:spLocks noGrp="1"/>
          </p:cNvSpPr>
          <p:nvPr>
            <p:ph type="sldNum" sz="quarter" idx="12"/>
          </p:nvPr>
        </p:nvSpPr>
        <p:spPr/>
        <p:txBody>
          <a:bodyPr/>
          <a:lstStyle/>
          <a:p>
            <a:fld id="{0FB5D86F-6C76-4EDC-A5E8-5B4078E5F6B0}" type="slidenum">
              <a:rPr lang="en-US" smtClean="0"/>
              <a:t>‹#›</a:t>
            </a:fld>
            <a:endParaRPr lang="en-US"/>
          </a:p>
        </p:txBody>
      </p:sp>
    </p:spTree>
    <p:extLst>
      <p:ext uri="{BB962C8B-B14F-4D97-AF65-F5344CB8AC3E}">
        <p14:creationId xmlns:p14="http://schemas.microsoft.com/office/powerpoint/2010/main" val="27291618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3FBDB-9CA9-1981-A4D4-87E7EB9B02C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9B3130D-D4F6-A0E8-1796-9621679BC41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3F08018-C265-C16F-FE36-619B761460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282D1D7-FA40-6490-95DE-5DD45941BFD3}"/>
              </a:ext>
            </a:extLst>
          </p:cNvPr>
          <p:cNvSpPr>
            <a:spLocks noGrp="1"/>
          </p:cNvSpPr>
          <p:nvPr>
            <p:ph type="dt" sz="half" idx="10"/>
          </p:nvPr>
        </p:nvSpPr>
        <p:spPr/>
        <p:txBody>
          <a:bodyPr/>
          <a:lstStyle/>
          <a:p>
            <a:fld id="{B1806454-699E-4B22-BCC3-BDE469318053}" type="datetimeFigureOut">
              <a:rPr lang="en-US" smtClean="0"/>
              <a:t>12/7/2022</a:t>
            </a:fld>
            <a:endParaRPr lang="en-US"/>
          </a:p>
        </p:txBody>
      </p:sp>
      <p:sp>
        <p:nvSpPr>
          <p:cNvPr id="6" name="Footer Placeholder 5">
            <a:extLst>
              <a:ext uri="{FF2B5EF4-FFF2-40B4-BE49-F238E27FC236}">
                <a16:creationId xmlns:a16="http://schemas.microsoft.com/office/drawing/2014/main" id="{7AFB2C9D-590F-EE71-510E-444E3482F63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1ADCE51-7BC4-6418-29C2-E265ACD63454}"/>
              </a:ext>
            </a:extLst>
          </p:cNvPr>
          <p:cNvSpPr>
            <a:spLocks noGrp="1"/>
          </p:cNvSpPr>
          <p:nvPr>
            <p:ph type="sldNum" sz="quarter" idx="12"/>
          </p:nvPr>
        </p:nvSpPr>
        <p:spPr/>
        <p:txBody>
          <a:bodyPr/>
          <a:lstStyle/>
          <a:p>
            <a:fld id="{0FB5D86F-6C76-4EDC-A5E8-5B4078E5F6B0}" type="slidenum">
              <a:rPr lang="en-US" smtClean="0"/>
              <a:t>‹#›</a:t>
            </a:fld>
            <a:endParaRPr lang="en-US"/>
          </a:p>
        </p:txBody>
      </p:sp>
    </p:spTree>
    <p:extLst>
      <p:ext uri="{BB962C8B-B14F-4D97-AF65-F5344CB8AC3E}">
        <p14:creationId xmlns:p14="http://schemas.microsoft.com/office/powerpoint/2010/main" val="27484362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DF4A6E6-C99F-2E09-A355-7C0A20C6870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2184788-D527-368B-D59E-459292C0D00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DA250E-63DE-2343-8DA7-28BA97202D9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806454-699E-4B22-BCC3-BDE469318053}" type="datetimeFigureOut">
              <a:rPr lang="en-US" smtClean="0"/>
              <a:t>12/7/2022</a:t>
            </a:fld>
            <a:endParaRPr lang="en-US"/>
          </a:p>
        </p:txBody>
      </p:sp>
      <p:sp>
        <p:nvSpPr>
          <p:cNvPr id="5" name="Footer Placeholder 4">
            <a:extLst>
              <a:ext uri="{FF2B5EF4-FFF2-40B4-BE49-F238E27FC236}">
                <a16:creationId xmlns:a16="http://schemas.microsoft.com/office/drawing/2014/main" id="{2C3FD603-49DC-80FB-2714-EB9D1B88E9F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614E88F-7C02-026E-0E29-972147F199D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5D86F-6C76-4EDC-A5E8-5B4078E5F6B0}" type="slidenum">
              <a:rPr lang="en-US" smtClean="0"/>
              <a:t>‹#›</a:t>
            </a:fld>
            <a:endParaRPr lang="en-US"/>
          </a:p>
        </p:txBody>
      </p:sp>
    </p:spTree>
    <p:extLst>
      <p:ext uri="{BB962C8B-B14F-4D97-AF65-F5344CB8AC3E}">
        <p14:creationId xmlns:p14="http://schemas.microsoft.com/office/powerpoint/2010/main" val="16083918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mailto:seth@peterboroughnh.gov"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3B96B-5D63-FC4B-FBC6-ACF58DAEFDBB}"/>
              </a:ext>
            </a:extLst>
          </p:cNvPr>
          <p:cNvSpPr>
            <a:spLocks noGrp="1"/>
          </p:cNvSpPr>
          <p:nvPr>
            <p:ph type="ctrTitle"/>
          </p:nvPr>
        </p:nvSpPr>
        <p:spPr>
          <a:xfrm>
            <a:off x="1607128" y="429635"/>
            <a:ext cx="9144000" cy="1036940"/>
          </a:xfrm>
        </p:spPr>
        <p:txBody>
          <a:bodyPr/>
          <a:lstStyle/>
          <a:p>
            <a:r>
              <a:rPr lang="en-US" dirty="0"/>
              <a:t>Fire Station Project</a:t>
            </a:r>
          </a:p>
        </p:txBody>
      </p:sp>
      <p:sp>
        <p:nvSpPr>
          <p:cNvPr id="3" name="Subtitle 2">
            <a:extLst>
              <a:ext uri="{FF2B5EF4-FFF2-40B4-BE49-F238E27FC236}">
                <a16:creationId xmlns:a16="http://schemas.microsoft.com/office/drawing/2014/main" id="{DA6425AD-666A-EB96-B469-4A6CB90A9C21}"/>
              </a:ext>
            </a:extLst>
          </p:cNvPr>
          <p:cNvSpPr>
            <a:spLocks noGrp="1"/>
          </p:cNvSpPr>
          <p:nvPr>
            <p:ph type="subTitle" idx="1"/>
          </p:nvPr>
        </p:nvSpPr>
        <p:spPr>
          <a:xfrm>
            <a:off x="2105891" y="5335358"/>
            <a:ext cx="8146474" cy="871479"/>
          </a:xfrm>
        </p:spPr>
        <p:txBody>
          <a:bodyPr>
            <a:normAutofit lnSpcReduction="10000"/>
          </a:bodyPr>
          <a:lstStyle/>
          <a:p>
            <a:endParaRPr lang="en-US" dirty="0"/>
          </a:p>
          <a:p>
            <a:r>
              <a:rPr lang="en-US" dirty="0"/>
              <a:t>Update Dec. 2022</a:t>
            </a:r>
          </a:p>
        </p:txBody>
      </p:sp>
      <p:pic>
        <p:nvPicPr>
          <p:cNvPr id="1026" name="Picture 2" descr="Plans for a new Peterborough fire station and municipal campus on Elm  Street to be discussed Sept. 1 - Monadnock Beat">
            <a:extLst>
              <a:ext uri="{FF2B5EF4-FFF2-40B4-BE49-F238E27FC236}">
                <a16:creationId xmlns:a16="http://schemas.microsoft.com/office/drawing/2014/main" id="{C55E60A9-429F-7FC1-B2FA-AB4C962A18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63703" y="1881155"/>
            <a:ext cx="5264593" cy="351027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Town of Peterborough, New Hampshire">
            <a:extLst>
              <a:ext uri="{FF2B5EF4-FFF2-40B4-BE49-F238E27FC236}">
                <a16:creationId xmlns:a16="http://schemas.microsoft.com/office/drawing/2014/main" id="{8ADA9939-8E1D-5FFA-A1E6-C65F7A9CAD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784" y="296115"/>
            <a:ext cx="1641107" cy="16411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72738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0C351D-D7A8-A5BC-86A8-69295B45DD85}"/>
              </a:ext>
            </a:extLst>
          </p:cNvPr>
          <p:cNvSpPr>
            <a:spLocks noGrp="1"/>
          </p:cNvSpPr>
          <p:nvPr>
            <p:ph type="title"/>
          </p:nvPr>
        </p:nvSpPr>
        <p:spPr>
          <a:xfrm>
            <a:off x="838200" y="365125"/>
            <a:ext cx="10515600" cy="626913"/>
          </a:xfrm>
        </p:spPr>
        <p:txBody>
          <a:bodyPr>
            <a:normAutofit/>
          </a:bodyPr>
          <a:lstStyle/>
          <a:p>
            <a:r>
              <a:rPr lang="en-US" sz="2500" dirty="0"/>
              <a:t>Project Delivery Methods: Design / Bid / Build </a:t>
            </a:r>
          </a:p>
        </p:txBody>
      </p:sp>
      <p:sp>
        <p:nvSpPr>
          <p:cNvPr id="3" name="Content Placeholder 2">
            <a:extLst>
              <a:ext uri="{FF2B5EF4-FFF2-40B4-BE49-F238E27FC236}">
                <a16:creationId xmlns:a16="http://schemas.microsoft.com/office/drawing/2014/main" id="{90CAE1F6-462C-F38F-D11D-CC8FC60511BC}"/>
              </a:ext>
            </a:extLst>
          </p:cNvPr>
          <p:cNvSpPr>
            <a:spLocks noGrp="1"/>
          </p:cNvSpPr>
          <p:nvPr>
            <p:ph idx="1"/>
          </p:nvPr>
        </p:nvSpPr>
        <p:spPr>
          <a:xfrm>
            <a:off x="838199" y="992038"/>
            <a:ext cx="7710577" cy="5558587"/>
          </a:xfrm>
        </p:spPr>
        <p:txBody>
          <a:bodyPr>
            <a:normAutofit lnSpcReduction="10000"/>
          </a:bodyPr>
          <a:lstStyle/>
          <a:p>
            <a:r>
              <a:rPr lang="en-US" sz="1600" dirty="0"/>
              <a:t>Design / Bid / Build</a:t>
            </a:r>
          </a:p>
          <a:p>
            <a:pPr marL="0" indent="0">
              <a:buNone/>
            </a:pPr>
            <a:endParaRPr lang="en-US" sz="1600" dirty="0"/>
          </a:p>
          <a:p>
            <a:pPr lvl="1"/>
            <a:r>
              <a:rPr lang="en-US" sz="1600" dirty="0"/>
              <a:t>50% projects nationwide</a:t>
            </a:r>
          </a:p>
          <a:p>
            <a:pPr lvl="1"/>
            <a:r>
              <a:rPr lang="en-US" sz="1600" dirty="0"/>
              <a:t>10% in the northeast</a:t>
            </a:r>
          </a:p>
          <a:p>
            <a:pPr marL="457200" lvl="1" indent="0">
              <a:buNone/>
            </a:pPr>
            <a:endParaRPr lang="en-US" sz="1600" dirty="0"/>
          </a:p>
          <a:p>
            <a:pPr lvl="1"/>
            <a:r>
              <a:rPr lang="en-US" sz="1600" dirty="0"/>
              <a:t>Advantages</a:t>
            </a:r>
          </a:p>
          <a:p>
            <a:pPr lvl="2"/>
            <a:r>
              <a:rPr lang="en-US" sz="1200" dirty="0"/>
              <a:t>One bid package</a:t>
            </a:r>
          </a:p>
          <a:p>
            <a:pPr lvl="2"/>
            <a:r>
              <a:rPr lang="en-US" sz="1200" dirty="0"/>
              <a:t>Competitive bidding can sometimes result in lower pricing</a:t>
            </a:r>
          </a:p>
          <a:p>
            <a:pPr lvl="2"/>
            <a:r>
              <a:rPr lang="en-US" sz="1200" dirty="0"/>
              <a:t>Low cost at time of bid based on contractors' interpretation of plans/specs</a:t>
            </a:r>
          </a:p>
          <a:p>
            <a:pPr lvl="2"/>
            <a:r>
              <a:rPr lang="en-US" sz="1200" dirty="0"/>
              <a:t>Provides fair and equitable delivery system for contractors</a:t>
            </a:r>
          </a:p>
          <a:p>
            <a:pPr lvl="2"/>
            <a:r>
              <a:rPr lang="en-US" sz="1200" dirty="0"/>
              <a:t>Allows adequate control for project owner  </a:t>
            </a:r>
          </a:p>
          <a:p>
            <a:pPr marL="914400" lvl="2" indent="0">
              <a:buNone/>
            </a:pPr>
            <a:endParaRPr lang="en-US" sz="1200" dirty="0"/>
          </a:p>
          <a:p>
            <a:pPr lvl="1"/>
            <a:r>
              <a:rPr lang="en-US" sz="1600" dirty="0"/>
              <a:t>Disadvantages</a:t>
            </a:r>
          </a:p>
          <a:p>
            <a:pPr lvl="2"/>
            <a:r>
              <a:rPr lang="en-US" sz="1200" dirty="0"/>
              <a:t>Change Orders</a:t>
            </a:r>
          </a:p>
          <a:p>
            <a:pPr lvl="2"/>
            <a:r>
              <a:rPr lang="en-US" sz="1200" dirty="0"/>
              <a:t>Limited opportunity for value engineering</a:t>
            </a:r>
          </a:p>
          <a:p>
            <a:pPr lvl="2"/>
            <a:r>
              <a:rPr lang="en-US" sz="1200" dirty="0"/>
              <a:t>Multiple points of contact during construction between owner/designer/contractor</a:t>
            </a:r>
          </a:p>
          <a:p>
            <a:pPr lvl="2"/>
            <a:r>
              <a:rPr lang="en-US" sz="1200" dirty="0"/>
              <a:t>Schedule determined by owner / architect</a:t>
            </a:r>
          </a:p>
          <a:p>
            <a:pPr lvl="2"/>
            <a:r>
              <a:rPr lang="en-US" sz="1200" dirty="0"/>
              <a:t>Three party conflict resolution (owner/designer/contractor)</a:t>
            </a:r>
          </a:p>
          <a:p>
            <a:pPr lvl="2"/>
            <a:r>
              <a:rPr lang="en-US" sz="1200" dirty="0"/>
              <a:t>Owner is mediator between architect and contractor</a:t>
            </a:r>
          </a:p>
          <a:p>
            <a:pPr lvl="2"/>
            <a:r>
              <a:rPr lang="en-US" sz="1200" dirty="0"/>
              <a:t>Owner assumes the most risk for the project (accuracy of drawing, managing numerous contracts)</a:t>
            </a:r>
          </a:p>
          <a:p>
            <a:pPr lvl="2"/>
            <a:r>
              <a:rPr lang="en-US" sz="1200" dirty="0"/>
              <a:t>Architect schedules sometimes do not align with contractors </a:t>
            </a:r>
          </a:p>
          <a:p>
            <a:pPr lvl="2"/>
            <a:r>
              <a:rPr lang="en-US" sz="1200" dirty="0"/>
              <a:t>Bids can be missed due to problematic construction estimates</a:t>
            </a:r>
          </a:p>
          <a:p>
            <a:pPr lvl="2"/>
            <a:r>
              <a:rPr lang="en-US" sz="1200" dirty="0"/>
              <a:t>Design constructability issues can arise requiring additional time and money to rectify</a:t>
            </a:r>
            <a:endParaRPr lang="en-US" sz="1600" dirty="0"/>
          </a:p>
          <a:p>
            <a:pPr lvl="1"/>
            <a:endParaRPr lang="en-US" sz="1600" dirty="0"/>
          </a:p>
          <a:p>
            <a:pPr lvl="1"/>
            <a:endParaRPr lang="en-US" sz="1600" dirty="0"/>
          </a:p>
          <a:p>
            <a:pPr lvl="1"/>
            <a:endParaRPr lang="en-US" sz="1600" dirty="0"/>
          </a:p>
          <a:p>
            <a:pPr lvl="1"/>
            <a:endParaRPr lang="en-US" sz="1600" dirty="0"/>
          </a:p>
          <a:p>
            <a:pPr lvl="1"/>
            <a:endParaRPr lang="en-US" dirty="0"/>
          </a:p>
        </p:txBody>
      </p:sp>
    </p:spTree>
    <p:extLst>
      <p:ext uri="{BB962C8B-B14F-4D97-AF65-F5344CB8AC3E}">
        <p14:creationId xmlns:p14="http://schemas.microsoft.com/office/powerpoint/2010/main" val="40663990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0C351D-D7A8-A5BC-86A8-69295B45DD85}"/>
              </a:ext>
            </a:extLst>
          </p:cNvPr>
          <p:cNvSpPr>
            <a:spLocks noGrp="1"/>
          </p:cNvSpPr>
          <p:nvPr>
            <p:ph type="title"/>
          </p:nvPr>
        </p:nvSpPr>
        <p:spPr>
          <a:xfrm>
            <a:off x="838200" y="365125"/>
            <a:ext cx="10515600" cy="626913"/>
          </a:xfrm>
        </p:spPr>
        <p:txBody>
          <a:bodyPr>
            <a:normAutofit/>
          </a:bodyPr>
          <a:lstStyle/>
          <a:p>
            <a:r>
              <a:rPr lang="en-US" sz="2500" dirty="0"/>
              <a:t>Project Delivery Methods: Design / Build </a:t>
            </a:r>
          </a:p>
        </p:txBody>
      </p:sp>
      <p:sp>
        <p:nvSpPr>
          <p:cNvPr id="3" name="Content Placeholder 2">
            <a:extLst>
              <a:ext uri="{FF2B5EF4-FFF2-40B4-BE49-F238E27FC236}">
                <a16:creationId xmlns:a16="http://schemas.microsoft.com/office/drawing/2014/main" id="{90CAE1F6-462C-F38F-D11D-CC8FC60511BC}"/>
              </a:ext>
            </a:extLst>
          </p:cNvPr>
          <p:cNvSpPr>
            <a:spLocks noGrp="1"/>
          </p:cNvSpPr>
          <p:nvPr>
            <p:ph idx="1"/>
          </p:nvPr>
        </p:nvSpPr>
        <p:spPr>
          <a:xfrm>
            <a:off x="838199" y="992038"/>
            <a:ext cx="7589809" cy="5558587"/>
          </a:xfrm>
        </p:spPr>
        <p:txBody>
          <a:bodyPr>
            <a:normAutofit/>
          </a:bodyPr>
          <a:lstStyle/>
          <a:p>
            <a:r>
              <a:rPr lang="en-US" sz="1600" dirty="0"/>
              <a:t>Design / Build</a:t>
            </a:r>
          </a:p>
          <a:p>
            <a:pPr marL="0" indent="0">
              <a:buNone/>
            </a:pPr>
            <a:endParaRPr lang="en-US" sz="1200" dirty="0"/>
          </a:p>
          <a:p>
            <a:pPr lvl="1"/>
            <a:r>
              <a:rPr lang="en-US" sz="1600" dirty="0"/>
              <a:t>10% projects nationwide</a:t>
            </a:r>
          </a:p>
          <a:p>
            <a:pPr marL="457200" lvl="1" indent="0">
              <a:buNone/>
            </a:pPr>
            <a:endParaRPr lang="en-US" sz="1600" dirty="0"/>
          </a:p>
          <a:p>
            <a:pPr lvl="1"/>
            <a:r>
              <a:rPr lang="en-US" sz="1600" dirty="0"/>
              <a:t>Advantages</a:t>
            </a:r>
            <a:endParaRPr lang="en-US" sz="800" dirty="0"/>
          </a:p>
          <a:p>
            <a:pPr lvl="2"/>
            <a:r>
              <a:rPr lang="en-US" sz="1200" dirty="0"/>
              <a:t>Fast delivery compared to traditional design-bid-build method</a:t>
            </a:r>
          </a:p>
          <a:p>
            <a:pPr lvl="2"/>
            <a:r>
              <a:rPr lang="en-US" sz="1200" dirty="0"/>
              <a:t>One point of contact between owner and contractor/designer </a:t>
            </a:r>
          </a:p>
          <a:p>
            <a:pPr lvl="2"/>
            <a:r>
              <a:rPr lang="en-US" sz="1200" dirty="0"/>
              <a:t>Designer has access to construction cost during the design phase</a:t>
            </a:r>
          </a:p>
          <a:p>
            <a:pPr lvl="2"/>
            <a:r>
              <a:rPr lang="en-US" sz="1200" dirty="0"/>
              <a:t>Owner has access to the project team</a:t>
            </a:r>
          </a:p>
          <a:p>
            <a:pPr lvl="2"/>
            <a:r>
              <a:rPr lang="en-US" sz="1200" dirty="0"/>
              <a:t>Quality control is enhanced with the designer and contractor communicating during design phase</a:t>
            </a:r>
          </a:p>
          <a:p>
            <a:pPr marL="914400" lvl="2" indent="0">
              <a:buNone/>
            </a:pPr>
            <a:r>
              <a:rPr lang="en-US" sz="1200" dirty="0"/>
              <a:t> </a:t>
            </a:r>
          </a:p>
          <a:p>
            <a:pPr lvl="1"/>
            <a:r>
              <a:rPr lang="en-US" sz="1600" dirty="0"/>
              <a:t>Disadvantages</a:t>
            </a:r>
          </a:p>
          <a:p>
            <a:pPr lvl="2"/>
            <a:r>
              <a:rPr lang="en-US" sz="1200" dirty="0"/>
              <a:t>Tends to be the most expensive delivery method</a:t>
            </a:r>
          </a:p>
          <a:p>
            <a:pPr lvl="2"/>
            <a:r>
              <a:rPr lang="en-US" sz="1200" dirty="0"/>
              <a:t>Tends to not be utilized on expensive public projects </a:t>
            </a:r>
          </a:p>
          <a:p>
            <a:pPr lvl="2"/>
            <a:r>
              <a:rPr lang="en-US" sz="1200" dirty="0"/>
              <a:t>Less involvement from owner and public</a:t>
            </a:r>
          </a:p>
          <a:p>
            <a:pPr lvl="2"/>
            <a:r>
              <a:rPr lang="en-US" sz="1200" dirty="0"/>
              <a:t>Architect does not serve directly as owners' agent</a:t>
            </a:r>
          </a:p>
          <a:p>
            <a:pPr lvl="2"/>
            <a:r>
              <a:rPr lang="en-US" sz="1200" dirty="0"/>
              <a:t>Cost commitments often not based on full design set</a:t>
            </a:r>
          </a:p>
          <a:p>
            <a:pPr lvl="2"/>
            <a:r>
              <a:rPr lang="en-US" sz="1200" dirty="0"/>
              <a:t>Limited opportunity for value engineering</a:t>
            </a:r>
          </a:p>
          <a:p>
            <a:pPr marL="457200" lvl="1" indent="0">
              <a:buNone/>
            </a:pPr>
            <a:endParaRPr lang="en-US" sz="1600" dirty="0"/>
          </a:p>
          <a:p>
            <a:pPr lvl="1"/>
            <a:endParaRPr lang="en-US" sz="1600" dirty="0"/>
          </a:p>
          <a:p>
            <a:pPr lvl="1"/>
            <a:endParaRPr lang="en-US" sz="1600" dirty="0"/>
          </a:p>
          <a:p>
            <a:pPr lvl="1"/>
            <a:endParaRPr lang="en-US" sz="1600" dirty="0"/>
          </a:p>
          <a:p>
            <a:pPr lvl="1"/>
            <a:endParaRPr lang="en-US" sz="1600" dirty="0"/>
          </a:p>
          <a:p>
            <a:pPr lvl="1"/>
            <a:endParaRPr lang="en-US" dirty="0"/>
          </a:p>
        </p:txBody>
      </p:sp>
    </p:spTree>
    <p:extLst>
      <p:ext uri="{BB962C8B-B14F-4D97-AF65-F5344CB8AC3E}">
        <p14:creationId xmlns:p14="http://schemas.microsoft.com/office/powerpoint/2010/main" val="2553812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0C351D-D7A8-A5BC-86A8-69295B45DD85}"/>
              </a:ext>
            </a:extLst>
          </p:cNvPr>
          <p:cNvSpPr>
            <a:spLocks noGrp="1"/>
          </p:cNvSpPr>
          <p:nvPr>
            <p:ph type="title"/>
          </p:nvPr>
        </p:nvSpPr>
        <p:spPr>
          <a:xfrm>
            <a:off x="838200" y="365125"/>
            <a:ext cx="10515600" cy="626913"/>
          </a:xfrm>
        </p:spPr>
        <p:txBody>
          <a:bodyPr>
            <a:normAutofit/>
          </a:bodyPr>
          <a:lstStyle/>
          <a:p>
            <a:r>
              <a:rPr lang="en-US" sz="2500" dirty="0"/>
              <a:t>Project Delivery Methods: Construction Manager at Risk (CMAR)</a:t>
            </a:r>
          </a:p>
        </p:txBody>
      </p:sp>
      <p:sp>
        <p:nvSpPr>
          <p:cNvPr id="3" name="Content Placeholder 2">
            <a:extLst>
              <a:ext uri="{FF2B5EF4-FFF2-40B4-BE49-F238E27FC236}">
                <a16:creationId xmlns:a16="http://schemas.microsoft.com/office/drawing/2014/main" id="{90CAE1F6-462C-F38F-D11D-CC8FC60511BC}"/>
              </a:ext>
            </a:extLst>
          </p:cNvPr>
          <p:cNvSpPr>
            <a:spLocks noGrp="1"/>
          </p:cNvSpPr>
          <p:nvPr>
            <p:ph idx="1"/>
          </p:nvPr>
        </p:nvSpPr>
        <p:spPr>
          <a:xfrm>
            <a:off x="838199" y="992038"/>
            <a:ext cx="8624977" cy="5558587"/>
          </a:xfrm>
        </p:spPr>
        <p:txBody>
          <a:bodyPr>
            <a:normAutofit/>
          </a:bodyPr>
          <a:lstStyle/>
          <a:p>
            <a:r>
              <a:rPr lang="en-US" sz="1600" dirty="0"/>
              <a:t>CMAR</a:t>
            </a:r>
          </a:p>
          <a:p>
            <a:pPr marL="0" indent="0">
              <a:buNone/>
            </a:pPr>
            <a:endParaRPr lang="en-US" sz="1200" dirty="0"/>
          </a:p>
          <a:p>
            <a:pPr lvl="1"/>
            <a:r>
              <a:rPr lang="en-US" sz="1600" dirty="0"/>
              <a:t>40% projects nationwide</a:t>
            </a:r>
          </a:p>
          <a:p>
            <a:pPr lvl="1"/>
            <a:r>
              <a:rPr lang="en-US" sz="1600" dirty="0"/>
              <a:t>90% of northeast projects </a:t>
            </a:r>
          </a:p>
          <a:p>
            <a:pPr marL="457200" lvl="1" indent="0">
              <a:buNone/>
            </a:pPr>
            <a:endParaRPr lang="en-US" sz="1600" dirty="0"/>
          </a:p>
          <a:p>
            <a:pPr lvl="1"/>
            <a:r>
              <a:rPr lang="en-US" sz="1600" dirty="0"/>
              <a:t>Advantages</a:t>
            </a:r>
            <a:endParaRPr lang="en-US" sz="800" dirty="0"/>
          </a:p>
          <a:p>
            <a:pPr lvl="2"/>
            <a:r>
              <a:rPr lang="en-US" sz="1200" dirty="0"/>
              <a:t>Detailed cost transparency &amp; regular cost estimating throughout project to meet budgetary targets and key dates</a:t>
            </a:r>
          </a:p>
          <a:p>
            <a:pPr lvl="2"/>
            <a:r>
              <a:rPr lang="en-US" sz="1200" dirty="0"/>
              <a:t>Key personnel continuity for the entire project</a:t>
            </a:r>
          </a:p>
          <a:p>
            <a:pPr lvl="2"/>
            <a:r>
              <a:rPr lang="en-US" sz="1200" dirty="0"/>
              <a:t>Design input and constructability collaboration between owner, designer, and construction manager</a:t>
            </a:r>
          </a:p>
          <a:p>
            <a:pPr lvl="2"/>
            <a:r>
              <a:rPr lang="en-US" sz="1200" dirty="0"/>
              <a:t>Minimizes change orders / allows for carrying lower contingencies</a:t>
            </a:r>
          </a:p>
          <a:p>
            <a:pPr lvl="2"/>
            <a:r>
              <a:rPr lang="en-US" sz="1200" dirty="0"/>
              <a:t>Aligns cost with scope prior to GMP</a:t>
            </a:r>
          </a:p>
          <a:p>
            <a:pPr lvl="2"/>
            <a:r>
              <a:rPr lang="en-US" sz="1200" dirty="0"/>
              <a:t>Mitigates risk for project owner</a:t>
            </a:r>
          </a:p>
          <a:p>
            <a:pPr lvl="2"/>
            <a:r>
              <a:rPr lang="en-US" sz="1200" dirty="0"/>
              <a:t>Increased project control for the community, particularly in design phases</a:t>
            </a:r>
          </a:p>
          <a:p>
            <a:pPr lvl="2"/>
            <a:r>
              <a:rPr lang="en-US" sz="1200" dirty="0"/>
              <a:t>Pre-construction Services: development of master schedule, early budget estimates, programmatic review, evaluation of alternatives, site analysis, and other considerations before defining scope for architectural services</a:t>
            </a:r>
          </a:p>
          <a:p>
            <a:pPr lvl="2"/>
            <a:r>
              <a:rPr lang="en-US" sz="1200" dirty="0"/>
              <a:t>Most likely delivery method to control cost and work to a prescribed budget</a:t>
            </a:r>
          </a:p>
          <a:p>
            <a:pPr marL="914400" lvl="2" indent="0">
              <a:buNone/>
            </a:pPr>
            <a:endParaRPr lang="en-US" sz="1200" dirty="0"/>
          </a:p>
          <a:p>
            <a:pPr lvl="1"/>
            <a:r>
              <a:rPr lang="en-US" sz="1600" dirty="0"/>
              <a:t>Disadvantages</a:t>
            </a:r>
          </a:p>
          <a:p>
            <a:pPr lvl="2"/>
            <a:r>
              <a:rPr lang="en-US" sz="1200" dirty="0"/>
              <a:t>Increased collaboration requires additional time, meetings, etc. </a:t>
            </a:r>
          </a:p>
          <a:p>
            <a:pPr lvl="2"/>
            <a:r>
              <a:rPr lang="en-US" sz="1200" dirty="0"/>
              <a:t>Quality control issues with the utilization of less skilled subs</a:t>
            </a:r>
          </a:p>
          <a:p>
            <a:pPr lvl="2"/>
            <a:r>
              <a:rPr lang="en-US" sz="1200" dirty="0"/>
              <a:t>Lower-quality materials can be used to keep cost down</a:t>
            </a:r>
          </a:p>
          <a:p>
            <a:pPr lvl="2"/>
            <a:r>
              <a:rPr lang="en-US" sz="1200" dirty="0"/>
              <a:t>Risk for communication errors since the construction manager is a single point of contact</a:t>
            </a:r>
          </a:p>
          <a:p>
            <a:pPr marL="457200" lvl="1" indent="0">
              <a:buNone/>
            </a:pPr>
            <a:endParaRPr lang="en-US" sz="1600" dirty="0"/>
          </a:p>
          <a:p>
            <a:pPr lvl="1"/>
            <a:endParaRPr lang="en-US" sz="1600" dirty="0"/>
          </a:p>
          <a:p>
            <a:pPr lvl="1"/>
            <a:endParaRPr lang="en-US" sz="1600" dirty="0"/>
          </a:p>
          <a:p>
            <a:pPr lvl="1"/>
            <a:endParaRPr lang="en-US" sz="1600" dirty="0"/>
          </a:p>
          <a:p>
            <a:pPr lvl="1"/>
            <a:endParaRPr lang="en-US" dirty="0"/>
          </a:p>
        </p:txBody>
      </p:sp>
    </p:spTree>
    <p:extLst>
      <p:ext uri="{BB962C8B-B14F-4D97-AF65-F5344CB8AC3E}">
        <p14:creationId xmlns:p14="http://schemas.microsoft.com/office/powerpoint/2010/main" val="24219173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AECDF-E25E-07D5-79EB-28BF87A83B92}"/>
              </a:ext>
            </a:extLst>
          </p:cNvPr>
          <p:cNvSpPr>
            <a:spLocks noGrp="1"/>
          </p:cNvSpPr>
          <p:nvPr>
            <p:ph type="title"/>
          </p:nvPr>
        </p:nvSpPr>
        <p:spPr>
          <a:xfrm>
            <a:off x="838200" y="201224"/>
            <a:ext cx="10515600" cy="729980"/>
          </a:xfrm>
        </p:spPr>
        <p:txBody>
          <a:bodyPr/>
          <a:lstStyle/>
          <a:p>
            <a:r>
              <a:rPr lang="en-US" dirty="0"/>
              <a:t>Recommendation</a:t>
            </a:r>
          </a:p>
        </p:txBody>
      </p:sp>
      <p:sp>
        <p:nvSpPr>
          <p:cNvPr id="3" name="Content Placeholder 2">
            <a:extLst>
              <a:ext uri="{FF2B5EF4-FFF2-40B4-BE49-F238E27FC236}">
                <a16:creationId xmlns:a16="http://schemas.microsoft.com/office/drawing/2014/main" id="{66DD0099-3F7B-07AF-848E-369DB6F306D5}"/>
              </a:ext>
            </a:extLst>
          </p:cNvPr>
          <p:cNvSpPr>
            <a:spLocks noGrp="1"/>
          </p:cNvSpPr>
          <p:nvPr>
            <p:ph idx="1"/>
          </p:nvPr>
        </p:nvSpPr>
        <p:spPr>
          <a:xfrm>
            <a:off x="838200" y="1049246"/>
            <a:ext cx="6433868" cy="5463697"/>
          </a:xfrm>
        </p:spPr>
        <p:txBody>
          <a:bodyPr>
            <a:normAutofit fontScale="40000" lnSpcReduction="20000"/>
          </a:bodyPr>
          <a:lstStyle/>
          <a:p>
            <a:r>
              <a:rPr lang="en-US" sz="5600" dirty="0"/>
              <a:t>Formation of RFQ Development and Selection Team for CM &amp; Architecture Services</a:t>
            </a:r>
          </a:p>
          <a:p>
            <a:pPr marL="0" indent="0">
              <a:buNone/>
            </a:pPr>
            <a:endParaRPr lang="en-US" sz="5600" dirty="0"/>
          </a:p>
          <a:p>
            <a:pPr lvl="1"/>
            <a:r>
              <a:rPr lang="en-US" sz="4800" dirty="0"/>
              <a:t>Community Input – total project value, questions regarding programming, community engagement</a:t>
            </a:r>
          </a:p>
          <a:p>
            <a:pPr marL="457200" lvl="1" indent="0">
              <a:buNone/>
            </a:pPr>
            <a:endParaRPr lang="en-US" sz="4800" dirty="0"/>
          </a:p>
          <a:p>
            <a:pPr lvl="1"/>
            <a:r>
              <a:rPr lang="en-US" sz="4800" dirty="0"/>
              <a:t>Select Board Direction – community engagement, total project value, evaluation of alternatives</a:t>
            </a:r>
          </a:p>
          <a:p>
            <a:pPr marL="457200" lvl="1" indent="0">
              <a:buNone/>
            </a:pPr>
            <a:endParaRPr lang="en-US" sz="4800" dirty="0"/>
          </a:p>
          <a:p>
            <a:pPr lvl="1"/>
            <a:r>
              <a:rPr lang="en-US" sz="4800" dirty="0"/>
              <a:t>Design &amp; Construction Challenges – supply-chain, accurate scheduling, selecting the right architect and consultants, market volatility </a:t>
            </a:r>
          </a:p>
          <a:p>
            <a:pPr marL="0" indent="0">
              <a:buNone/>
            </a:pPr>
            <a:endParaRPr lang="en-US" sz="5600" dirty="0"/>
          </a:p>
          <a:p>
            <a:r>
              <a:rPr lang="en-US" sz="5600" dirty="0"/>
              <a:t>Construction Management </a:t>
            </a:r>
          </a:p>
          <a:p>
            <a:pPr lvl="1"/>
            <a:r>
              <a:rPr lang="en-US" sz="3500" dirty="0"/>
              <a:t>Select first for pre-construction services and expert owner representation </a:t>
            </a:r>
          </a:p>
          <a:p>
            <a:pPr marL="0" indent="0">
              <a:buNone/>
            </a:pPr>
            <a:endParaRPr lang="en-US" sz="5600" dirty="0"/>
          </a:p>
          <a:p>
            <a:r>
              <a:rPr lang="en-US" sz="5600" dirty="0"/>
              <a:t>Architecture</a:t>
            </a:r>
          </a:p>
          <a:p>
            <a:pPr lvl="1"/>
            <a:r>
              <a:rPr lang="en-US" sz="3500" dirty="0"/>
              <a:t>Select second </a:t>
            </a:r>
          </a:p>
        </p:txBody>
      </p:sp>
    </p:spTree>
    <p:extLst>
      <p:ext uri="{BB962C8B-B14F-4D97-AF65-F5344CB8AC3E}">
        <p14:creationId xmlns:p14="http://schemas.microsoft.com/office/powerpoint/2010/main" val="40961419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2DE152-FDD8-E647-4B95-5B2D0647BC0E}"/>
              </a:ext>
            </a:extLst>
          </p:cNvPr>
          <p:cNvSpPr>
            <a:spLocks noGrp="1"/>
          </p:cNvSpPr>
          <p:nvPr>
            <p:ph type="title"/>
          </p:nvPr>
        </p:nvSpPr>
        <p:spPr>
          <a:xfrm>
            <a:off x="743310" y="0"/>
            <a:ext cx="10515600" cy="1325563"/>
          </a:xfrm>
        </p:spPr>
        <p:txBody>
          <a:bodyPr/>
          <a:lstStyle/>
          <a:p>
            <a:r>
              <a:rPr lang="en-US" dirty="0"/>
              <a:t>Recommendation Cont’d</a:t>
            </a:r>
          </a:p>
        </p:txBody>
      </p:sp>
      <p:sp>
        <p:nvSpPr>
          <p:cNvPr id="3" name="Content Placeholder 2">
            <a:extLst>
              <a:ext uri="{FF2B5EF4-FFF2-40B4-BE49-F238E27FC236}">
                <a16:creationId xmlns:a16="http://schemas.microsoft.com/office/drawing/2014/main" id="{EC321122-6F11-48B1-B66B-56159C650FD3}"/>
              </a:ext>
            </a:extLst>
          </p:cNvPr>
          <p:cNvSpPr>
            <a:spLocks noGrp="1"/>
          </p:cNvSpPr>
          <p:nvPr>
            <p:ph idx="1"/>
          </p:nvPr>
        </p:nvSpPr>
        <p:spPr>
          <a:xfrm>
            <a:off x="743310" y="1113212"/>
            <a:ext cx="10705380" cy="5483532"/>
          </a:xfrm>
        </p:spPr>
        <p:txBody>
          <a:bodyPr numCol="2">
            <a:normAutofit/>
          </a:bodyPr>
          <a:lstStyle/>
          <a:p>
            <a:r>
              <a:rPr lang="en-US" sz="2000" dirty="0"/>
              <a:t>CM Pre-Construction Services (select 1</a:t>
            </a:r>
            <a:r>
              <a:rPr lang="en-US" sz="2000" baseline="30000" dirty="0"/>
              <a:t>st</a:t>
            </a:r>
            <a:r>
              <a:rPr lang="en-US" sz="2000" dirty="0"/>
              <a:t>)</a:t>
            </a:r>
          </a:p>
          <a:p>
            <a:pPr lvl="1"/>
            <a:r>
              <a:rPr lang="en-US" sz="1600" dirty="0"/>
              <a:t>Assist with defining preliminary program and establishing project goals</a:t>
            </a:r>
          </a:p>
          <a:p>
            <a:pPr lvl="1"/>
            <a:r>
              <a:rPr lang="en-US" sz="1600" dirty="0"/>
              <a:t>Prepare master schedule</a:t>
            </a:r>
          </a:p>
          <a:p>
            <a:pPr lvl="1"/>
            <a:r>
              <a:rPr lang="en-US" sz="1600" dirty="0"/>
              <a:t>Prepare regular cost estimates and help with regular value engineering </a:t>
            </a:r>
          </a:p>
          <a:p>
            <a:pPr lvl="1"/>
            <a:r>
              <a:rPr lang="en-US" sz="1600" dirty="0"/>
              <a:t>Evaluate alternatives</a:t>
            </a:r>
          </a:p>
          <a:p>
            <a:pPr lvl="2"/>
            <a:r>
              <a:rPr lang="en-US" sz="1100" dirty="0"/>
              <a:t>Design re-use</a:t>
            </a:r>
          </a:p>
          <a:p>
            <a:pPr lvl="2"/>
            <a:r>
              <a:rPr lang="en-US" sz="1100" dirty="0"/>
              <a:t>Phased construction</a:t>
            </a:r>
          </a:p>
          <a:p>
            <a:pPr lvl="1"/>
            <a:r>
              <a:rPr lang="en-US" sz="1600" dirty="0"/>
              <a:t>Evaluation of existing work including programmatic studies </a:t>
            </a:r>
          </a:p>
          <a:p>
            <a:pPr lvl="1"/>
            <a:r>
              <a:rPr lang="en-US" sz="1600" dirty="0"/>
              <a:t>Site analysis </a:t>
            </a:r>
          </a:p>
          <a:p>
            <a:pPr lvl="1"/>
            <a:r>
              <a:rPr lang="en-US" sz="1600" dirty="0"/>
              <a:t>Assist with architect/engineer selection</a:t>
            </a:r>
          </a:p>
          <a:p>
            <a:pPr lvl="1"/>
            <a:r>
              <a:rPr lang="en-US" sz="1600" dirty="0"/>
              <a:t>Assist with coordination of community engagement </a:t>
            </a:r>
          </a:p>
          <a:p>
            <a:pPr lvl="1"/>
            <a:r>
              <a:rPr lang="en-US" sz="1600" dirty="0"/>
              <a:t>Address constructability and scheduling issues early in the process</a:t>
            </a:r>
          </a:p>
          <a:p>
            <a:pPr lvl="2"/>
            <a:r>
              <a:rPr lang="en-US" sz="1100" dirty="0"/>
              <a:t>National construction pricing has increased 55-65% since 2009 depending on region</a:t>
            </a:r>
          </a:p>
          <a:p>
            <a:pPr lvl="2"/>
            <a:r>
              <a:rPr lang="en-US" sz="1100" dirty="0"/>
              <a:t>Since the pandemic, construction pricing has increased at a rate of 3% per quarter, 18% from Q1 to Q3 2021</a:t>
            </a:r>
          </a:p>
          <a:p>
            <a:pPr lvl="2"/>
            <a:r>
              <a:rPr lang="en-US" sz="1100" dirty="0"/>
              <a:t>Pricing has begun to level off since last year, but remains volatile   </a:t>
            </a:r>
          </a:p>
          <a:p>
            <a:r>
              <a:rPr lang="en-US" sz="2000" dirty="0"/>
              <a:t>Architecture/Engineering (select 2</a:t>
            </a:r>
            <a:r>
              <a:rPr lang="en-US" sz="2000" baseline="30000" dirty="0"/>
              <a:t>nd</a:t>
            </a:r>
            <a:r>
              <a:rPr lang="en-US" sz="2000" dirty="0"/>
              <a:t>)</a:t>
            </a:r>
          </a:p>
          <a:p>
            <a:pPr lvl="1"/>
            <a:r>
              <a:rPr lang="en-US" sz="1600" dirty="0"/>
              <a:t>Coordinate and execute community input strategy</a:t>
            </a:r>
          </a:p>
          <a:p>
            <a:pPr lvl="1"/>
            <a:r>
              <a:rPr lang="en-US" sz="1600" dirty="0"/>
              <a:t>Design development</a:t>
            </a:r>
          </a:p>
          <a:p>
            <a:pPr lvl="2"/>
            <a:r>
              <a:rPr lang="en-US" sz="1100" dirty="0"/>
              <a:t>Programming</a:t>
            </a:r>
          </a:p>
          <a:p>
            <a:pPr lvl="2"/>
            <a:r>
              <a:rPr lang="en-US" sz="1100" dirty="0"/>
              <a:t>Schematic design</a:t>
            </a:r>
          </a:p>
          <a:p>
            <a:pPr lvl="2"/>
            <a:r>
              <a:rPr lang="en-US" sz="1100" dirty="0"/>
              <a:t>Construction documents</a:t>
            </a:r>
          </a:p>
          <a:p>
            <a:pPr lvl="2"/>
            <a:r>
              <a:rPr lang="en-US" sz="1100" dirty="0"/>
              <a:t>Town meeting 2024</a:t>
            </a:r>
          </a:p>
          <a:p>
            <a:pPr lvl="2"/>
            <a:r>
              <a:rPr lang="en-US" sz="1100" dirty="0"/>
              <a:t>Construction </a:t>
            </a:r>
          </a:p>
        </p:txBody>
      </p:sp>
    </p:spTree>
    <p:extLst>
      <p:ext uri="{BB962C8B-B14F-4D97-AF65-F5344CB8AC3E}">
        <p14:creationId xmlns:p14="http://schemas.microsoft.com/office/powerpoint/2010/main" val="16590503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8C3D0-ECC1-D338-CF37-0128DDECAB19}"/>
              </a:ext>
            </a:extLst>
          </p:cNvPr>
          <p:cNvSpPr>
            <a:spLocks noGrp="1"/>
          </p:cNvSpPr>
          <p:nvPr>
            <p:ph type="title"/>
          </p:nvPr>
        </p:nvSpPr>
        <p:spPr/>
        <p:txBody>
          <a:bodyPr>
            <a:normAutofit/>
          </a:bodyPr>
          <a:lstStyle/>
          <a:p>
            <a:r>
              <a:rPr lang="en-US" sz="3000" dirty="0"/>
              <a:t>Professional Services RFQ and Selection Team</a:t>
            </a:r>
          </a:p>
        </p:txBody>
      </p:sp>
      <p:sp>
        <p:nvSpPr>
          <p:cNvPr id="3" name="Content Placeholder 2">
            <a:extLst>
              <a:ext uri="{FF2B5EF4-FFF2-40B4-BE49-F238E27FC236}">
                <a16:creationId xmlns:a16="http://schemas.microsoft.com/office/drawing/2014/main" id="{FB25500D-D8E8-7B77-1D86-A4100C7C7CDC}"/>
              </a:ext>
            </a:extLst>
          </p:cNvPr>
          <p:cNvSpPr>
            <a:spLocks noGrp="1"/>
          </p:cNvSpPr>
          <p:nvPr>
            <p:ph idx="1"/>
          </p:nvPr>
        </p:nvSpPr>
        <p:spPr>
          <a:xfrm>
            <a:off x="838200" y="1549580"/>
            <a:ext cx="10515600" cy="4351338"/>
          </a:xfrm>
        </p:spPr>
        <p:txBody>
          <a:bodyPr>
            <a:normAutofit/>
          </a:bodyPr>
          <a:lstStyle/>
          <a:p>
            <a:endParaRPr lang="en-US" sz="1700" dirty="0"/>
          </a:p>
          <a:p>
            <a:r>
              <a:rPr lang="en-US" sz="1700" dirty="0"/>
              <a:t>Establish goals and priorities for the community and expectations for professional service providers</a:t>
            </a:r>
          </a:p>
          <a:p>
            <a:r>
              <a:rPr lang="en-US" sz="1700" dirty="0"/>
              <a:t>Review, revise, and approve RFQ documents and scoring matrix for each phase</a:t>
            </a:r>
          </a:p>
          <a:p>
            <a:r>
              <a:rPr lang="en-US" sz="1700" dirty="0"/>
              <a:t>Perform in-person interviews with prospective service providers and score submissions </a:t>
            </a:r>
          </a:p>
          <a:p>
            <a:r>
              <a:rPr lang="en-US" sz="1700" dirty="0"/>
              <a:t>Recommend selection and contract awards to the Selectboard </a:t>
            </a:r>
          </a:p>
          <a:p>
            <a:endParaRPr lang="en-US" dirty="0"/>
          </a:p>
          <a:p>
            <a:r>
              <a:rPr lang="en-US" sz="2000" dirty="0"/>
              <a:t>Timeline</a:t>
            </a:r>
            <a:endParaRPr lang="en-US" dirty="0"/>
          </a:p>
          <a:p>
            <a:pPr lvl="1"/>
            <a:r>
              <a:rPr lang="en-US" sz="1600" dirty="0"/>
              <a:t>Dec. 22 - meet as-needed to develop RFQ documents and scoring matrix </a:t>
            </a:r>
          </a:p>
          <a:p>
            <a:pPr lvl="1"/>
            <a:r>
              <a:rPr lang="en-US" sz="1600" dirty="0"/>
              <a:t>Jan. 23 - “out to bid” for professional CM services &amp; CM selection process</a:t>
            </a:r>
          </a:p>
          <a:p>
            <a:pPr lvl="1"/>
            <a:r>
              <a:rPr lang="en-US" sz="1600" dirty="0"/>
              <a:t>Feb. 23 - work with selection team and CM on development of RFQ for architectural services </a:t>
            </a:r>
          </a:p>
          <a:p>
            <a:pPr lvl="1"/>
            <a:r>
              <a:rPr lang="en-US" sz="1600" dirty="0"/>
              <a:t>March 23 – “out to bid” for architectural services &amp; architect selection</a:t>
            </a:r>
          </a:p>
        </p:txBody>
      </p:sp>
    </p:spTree>
    <p:extLst>
      <p:ext uri="{BB962C8B-B14F-4D97-AF65-F5344CB8AC3E}">
        <p14:creationId xmlns:p14="http://schemas.microsoft.com/office/powerpoint/2010/main" val="18375380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619EB-1778-B72E-229E-C4123B661955}"/>
              </a:ext>
            </a:extLst>
          </p:cNvPr>
          <p:cNvSpPr>
            <a:spLocks noGrp="1"/>
          </p:cNvSpPr>
          <p:nvPr>
            <p:ph type="title"/>
          </p:nvPr>
        </p:nvSpPr>
        <p:spPr/>
        <p:txBody>
          <a:bodyPr>
            <a:normAutofit/>
          </a:bodyPr>
          <a:lstStyle/>
          <a:p>
            <a:r>
              <a:rPr lang="en-US" sz="3400" dirty="0"/>
              <a:t>RFQ Development / Selection Team - Recommendation</a:t>
            </a:r>
          </a:p>
        </p:txBody>
      </p:sp>
      <p:sp>
        <p:nvSpPr>
          <p:cNvPr id="3" name="Content Placeholder 2">
            <a:extLst>
              <a:ext uri="{FF2B5EF4-FFF2-40B4-BE49-F238E27FC236}">
                <a16:creationId xmlns:a16="http://schemas.microsoft.com/office/drawing/2014/main" id="{B54C73A0-5296-E947-91C8-C6D67713FEF8}"/>
              </a:ext>
            </a:extLst>
          </p:cNvPr>
          <p:cNvSpPr>
            <a:spLocks noGrp="1"/>
          </p:cNvSpPr>
          <p:nvPr>
            <p:ph idx="1"/>
          </p:nvPr>
        </p:nvSpPr>
        <p:spPr>
          <a:xfrm>
            <a:off x="838200" y="1594716"/>
            <a:ext cx="10515600" cy="4351338"/>
          </a:xfrm>
        </p:spPr>
        <p:txBody>
          <a:bodyPr>
            <a:normAutofit lnSpcReduction="10000"/>
          </a:bodyPr>
          <a:lstStyle/>
          <a:p>
            <a:r>
              <a:rPr lang="en-US" dirty="0"/>
              <a:t>Bill Taylor, SB Project Liaison</a:t>
            </a:r>
          </a:p>
          <a:p>
            <a:r>
              <a:rPr lang="en-US" dirty="0"/>
              <a:t>Ed Walker, Fire Chief</a:t>
            </a:r>
          </a:p>
          <a:p>
            <a:r>
              <a:rPr lang="en-US" dirty="0"/>
              <a:t>Carl Mabbs-Zeno, Budget Committee</a:t>
            </a:r>
          </a:p>
          <a:p>
            <a:r>
              <a:rPr lang="en-US" dirty="0"/>
              <a:t>Tim Herlihy, Code Enforcement Officer</a:t>
            </a:r>
          </a:p>
          <a:p>
            <a:r>
              <a:rPr lang="en-US" dirty="0"/>
              <a:t>Sarah Steinberg-Heller, Planning Board </a:t>
            </a:r>
          </a:p>
          <a:p>
            <a:r>
              <a:rPr lang="en-US" dirty="0"/>
              <a:t>Tony Cassady, Energy Committee </a:t>
            </a:r>
          </a:p>
          <a:p>
            <a:r>
              <a:rPr lang="en-US" dirty="0"/>
              <a:t>Mandy Sliver, Treasurer / Budget Committee</a:t>
            </a:r>
          </a:p>
          <a:p>
            <a:r>
              <a:rPr lang="en-US" dirty="0"/>
              <a:t>Carol Nelson, EDA Subcommittee</a:t>
            </a:r>
          </a:p>
          <a:p>
            <a:r>
              <a:rPr lang="en-US" dirty="0"/>
              <a:t>Seth MacLean, Project Manager </a:t>
            </a:r>
          </a:p>
        </p:txBody>
      </p:sp>
      <p:pic>
        <p:nvPicPr>
          <p:cNvPr id="2050" name="Picture 2" descr="Town of Peterborough, New Hampshire">
            <a:extLst>
              <a:ext uri="{FF2B5EF4-FFF2-40B4-BE49-F238E27FC236}">
                <a16:creationId xmlns:a16="http://schemas.microsoft.com/office/drawing/2014/main" id="{B6167784-39F8-2EB5-ACC0-7C560615D3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82038" y="2607604"/>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63809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C7EA9B-8D27-D6DD-548D-9781B06DD969}"/>
              </a:ext>
            </a:extLst>
          </p:cNvPr>
          <p:cNvSpPr>
            <a:spLocks noGrp="1"/>
          </p:cNvSpPr>
          <p:nvPr>
            <p:ph type="title"/>
          </p:nvPr>
        </p:nvSpPr>
        <p:spPr/>
        <p:txBody>
          <a:bodyPr/>
          <a:lstStyle/>
          <a:p>
            <a:r>
              <a:rPr lang="en-US" dirty="0"/>
              <a:t>Tentative Project Schedule </a:t>
            </a:r>
          </a:p>
        </p:txBody>
      </p:sp>
      <p:sp>
        <p:nvSpPr>
          <p:cNvPr id="3" name="Content Placeholder 2">
            <a:extLst>
              <a:ext uri="{FF2B5EF4-FFF2-40B4-BE49-F238E27FC236}">
                <a16:creationId xmlns:a16="http://schemas.microsoft.com/office/drawing/2014/main" id="{B26C67EC-CD71-868C-DC9D-BBAC433C1628}"/>
              </a:ext>
            </a:extLst>
          </p:cNvPr>
          <p:cNvSpPr>
            <a:spLocks noGrp="1"/>
          </p:cNvSpPr>
          <p:nvPr>
            <p:ph idx="1"/>
          </p:nvPr>
        </p:nvSpPr>
        <p:spPr>
          <a:xfrm>
            <a:off x="838200" y="1463040"/>
            <a:ext cx="10515600" cy="4713923"/>
          </a:xfrm>
        </p:spPr>
        <p:txBody>
          <a:bodyPr>
            <a:normAutofit/>
          </a:bodyPr>
          <a:lstStyle/>
          <a:p>
            <a:r>
              <a:rPr lang="en-US" sz="1600" dirty="0"/>
              <a:t>Dec. 2022 to March 2023</a:t>
            </a:r>
          </a:p>
          <a:p>
            <a:pPr lvl="1"/>
            <a:r>
              <a:rPr lang="en-US" sz="1100" dirty="0"/>
              <a:t>Selection of professional service providers</a:t>
            </a:r>
          </a:p>
          <a:p>
            <a:pPr marL="457200" lvl="1" indent="0">
              <a:buNone/>
            </a:pPr>
            <a:endParaRPr lang="en-US" sz="1100" dirty="0"/>
          </a:p>
          <a:p>
            <a:r>
              <a:rPr lang="en-US" sz="1600" dirty="0"/>
              <a:t>March 2023 to Dec. 2023</a:t>
            </a:r>
          </a:p>
          <a:p>
            <a:pPr lvl="1"/>
            <a:r>
              <a:rPr lang="en-US" sz="1100" dirty="0"/>
              <a:t>Appointment of Steering Committee</a:t>
            </a:r>
          </a:p>
          <a:p>
            <a:pPr lvl="1"/>
            <a:r>
              <a:rPr lang="en-US" sz="1100" dirty="0"/>
              <a:t>Community engagement</a:t>
            </a:r>
          </a:p>
          <a:p>
            <a:pPr lvl="2"/>
            <a:r>
              <a:rPr lang="en-US" sz="1100" dirty="0"/>
              <a:t>In-person meetings, online, social media, surveys, office hours  </a:t>
            </a:r>
          </a:p>
          <a:p>
            <a:pPr lvl="1"/>
            <a:r>
              <a:rPr lang="en-US" sz="1100" dirty="0"/>
              <a:t>Design development</a:t>
            </a:r>
          </a:p>
          <a:p>
            <a:pPr lvl="1"/>
            <a:r>
              <a:rPr lang="en-US" sz="1100" dirty="0"/>
              <a:t>Approved working / biddable construction documents</a:t>
            </a:r>
          </a:p>
          <a:p>
            <a:pPr marL="457200" lvl="1" indent="0">
              <a:buNone/>
            </a:pPr>
            <a:endParaRPr lang="en-US" sz="1100" dirty="0"/>
          </a:p>
          <a:p>
            <a:r>
              <a:rPr lang="en-US" sz="1600" dirty="0"/>
              <a:t>January 2024</a:t>
            </a:r>
          </a:p>
          <a:p>
            <a:pPr lvl="1"/>
            <a:r>
              <a:rPr lang="en-US" sz="1100" dirty="0"/>
              <a:t>Public budget process </a:t>
            </a:r>
          </a:p>
          <a:p>
            <a:pPr marL="457200" lvl="1" indent="0">
              <a:buNone/>
            </a:pPr>
            <a:endParaRPr lang="en-US" sz="1100" dirty="0"/>
          </a:p>
          <a:p>
            <a:r>
              <a:rPr lang="en-US" sz="1600" dirty="0"/>
              <a:t>May 2024</a:t>
            </a:r>
          </a:p>
          <a:p>
            <a:pPr lvl="1"/>
            <a:r>
              <a:rPr lang="en-US" sz="1100" dirty="0"/>
              <a:t>Town meeting vote</a:t>
            </a:r>
          </a:p>
          <a:p>
            <a:pPr marL="457200" lvl="1" indent="0">
              <a:buNone/>
            </a:pPr>
            <a:endParaRPr lang="en-US" sz="1100" dirty="0"/>
          </a:p>
          <a:p>
            <a:r>
              <a:rPr lang="en-US" sz="1600" dirty="0"/>
              <a:t>June 2024</a:t>
            </a:r>
          </a:p>
          <a:p>
            <a:pPr lvl="1"/>
            <a:r>
              <a:rPr lang="en-US" sz="1100" dirty="0"/>
              <a:t>Construction bidding period </a:t>
            </a:r>
          </a:p>
        </p:txBody>
      </p:sp>
      <p:pic>
        <p:nvPicPr>
          <p:cNvPr id="1026" name="Picture 2" descr="How to Create a Construction Schedule Template in Excel | BuildBook">
            <a:extLst>
              <a:ext uri="{FF2B5EF4-FFF2-40B4-BE49-F238E27FC236}">
                <a16:creationId xmlns:a16="http://schemas.microsoft.com/office/drawing/2014/main" id="{B02F1D94-6DAB-4ACC-04B8-1A273D6F70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850635"/>
            <a:ext cx="5617908" cy="31567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21221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FA7D11-0B17-C043-99FD-466945F22542}"/>
              </a:ext>
            </a:extLst>
          </p:cNvPr>
          <p:cNvSpPr>
            <a:spLocks noGrp="1"/>
          </p:cNvSpPr>
          <p:nvPr>
            <p:ph type="title"/>
          </p:nvPr>
        </p:nvSpPr>
        <p:spPr/>
        <p:txBody>
          <a:bodyPr/>
          <a:lstStyle/>
          <a:p>
            <a:r>
              <a:rPr lang="en-US" dirty="0"/>
              <a:t>Contact me! </a:t>
            </a:r>
          </a:p>
        </p:txBody>
      </p:sp>
      <p:sp>
        <p:nvSpPr>
          <p:cNvPr id="3" name="Content Placeholder 2">
            <a:extLst>
              <a:ext uri="{FF2B5EF4-FFF2-40B4-BE49-F238E27FC236}">
                <a16:creationId xmlns:a16="http://schemas.microsoft.com/office/drawing/2014/main" id="{57C5D9CE-AB10-9A9A-9CCC-CC573C9B5086}"/>
              </a:ext>
            </a:extLst>
          </p:cNvPr>
          <p:cNvSpPr>
            <a:spLocks noGrp="1"/>
          </p:cNvSpPr>
          <p:nvPr>
            <p:ph idx="1"/>
          </p:nvPr>
        </p:nvSpPr>
        <p:spPr/>
        <p:txBody>
          <a:bodyPr/>
          <a:lstStyle/>
          <a:p>
            <a:r>
              <a:rPr lang="en-US" dirty="0"/>
              <a:t>Seth MacLean, Director DPW </a:t>
            </a:r>
          </a:p>
          <a:p>
            <a:pPr marL="0" indent="0">
              <a:buNone/>
            </a:pPr>
            <a:endParaRPr lang="en-US" dirty="0"/>
          </a:p>
          <a:p>
            <a:r>
              <a:rPr lang="en-US" dirty="0"/>
              <a:t>Email: </a:t>
            </a:r>
            <a:r>
              <a:rPr lang="en-US" dirty="0">
                <a:hlinkClick r:id="rId2"/>
              </a:rPr>
              <a:t>seth@peterboroughnh.gov</a:t>
            </a:r>
            <a:r>
              <a:rPr lang="en-US" dirty="0"/>
              <a:t> </a:t>
            </a:r>
          </a:p>
          <a:p>
            <a:r>
              <a:rPr lang="en-US" dirty="0"/>
              <a:t>Phone: 603-924-8000 ex.102</a:t>
            </a:r>
          </a:p>
          <a:p>
            <a:endParaRPr lang="en-US" dirty="0"/>
          </a:p>
          <a:p>
            <a:r>
              <a:rPr lang="en-US" dirty="0"/>
              <a:t>Fire Station Project - Office Hours: </a:t>
            </a:r>
          </a:p>
          <a:p>
            <a:pPr lvl="1"/>
            <a:r>
              <a:rPr lang="en-US" dirty="0"/>
              <a:t>Wednesday afternoons 1pm-2pm, or as scheduled. </a:t>
            </a:r>
          </a:p>
        </p:txBody>
      </p:sp>
    </p:spTree>
    <p:extLst>
      <p:ext uri="{BB962C8B-B14F-4D97-AF65-F5344CB8AC3E}">
        <p14:creationId xmlns:p14="http://schemas.microsoft.com/office/powerpoint/2010/main" val="40202087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BF088-5132-44A6-857D-47F1AFE17079}"/>
              </a:ext>
            </a:extLst>
          </p:cNvPr>
          <p:cNvSpPr>
            <a:spLocks noGrp="1"/>
          </p:cNvSpPr>
          <p:nvPr>
            <p:ph type="title"/>
          </p:nvPr>
        </p:nvSpPr>
        <p:spPr/>
        <p:txBody>
          <a:bodyPr/>
          <a:lstStyle/>
          <a:p>
            <a:r>
              <a:rPr lang="en-US" dirty="0"/>
              <a:t>Acknowledgements 2021/2022 </a:t>
            </a:r>
          </a:p>
        </p:txBody>
      </p:sp>
      <p:sp>
        <p:nvSpPr>
          <p:cNvPr id="3" name="Content Placeholder 2">
            <a:extLst>
              <a:ext uri="{FF2B5EF4-FFF2-40B4-BE49-F238E27FC236}">
                <a16:creationId xmlns:a16="http://schemas.microsoft.com/office/drawing/2014/main" id="{13C4A098-8369-330F-3F42-42C8B4095BE8}"/>
              </a:ext>
            </a:extLst>
          </p:cNvPr>
          <p:cNvSpPr>
            <a:spLocks noGrp="1"/>
          </p:cNvSpPr>
          <p:nvPr>
            <p:ph idx="1"/>
          </p:nvPr>
        </p:nvSpPr>
        <p:spPr>
          <a:xfrm>
            <a:off x="700178" y="1422650"/>
            <a:ext cx="8107392" cy="5219690"/>
          </a:xfrm>
        </p:spPr>
        <p:txBody>
          <a:bodyPr numCol="2">
            <a:normAutofit/>
          </a:bodyPr>
          <a:lstStyle/>
          <a:p>
            <a:r>
              <a:rPr lang="en-US" sz="1600" dirty="0"/>
              <a:t>Architecture Selection Team 2021</a:t>
            </a:r>
          </a:p>
          <a:p>
            <a:pPr lvl="1"/>
            <a:r>
              <a:rPr lang="en-US" sz="1400" dirty="0"/>
              <a:t>Rodney Bartlett, Tim Herlihy, Ed Walker, Jon Hampson, Tom Humphrey, Peter Laroche, Ed Walker, Nicole MacStay </a:t>
            </a:r>
          </a:p>
          <a:p>
            <a:pPr marL="457200" lvl="1" indent="0">
              <a:buNone/>
            </a:pPr>
            <a:endParaRPr lang="en-US" sz="1400" dirty="0"/>
          </a:p>
          <a:p>
            <a:r>
              <a:rPr lang="en-US" sz="1600" dirty="0"/>
              <a:t>Municipal Task Force 2021</a:t>
            </a:r>
          </a:p>
          <a:p>
            <a:pPr lvl="1"/>
            <a:r>
              <a:rPr lang="en-US" sz="1400" dirty="0"/>
              <a:t>Roland Patten, Bill Kennedy, Alan Zeller, Kate Coon, Jon Hampson, Valerie Jenkins, Peter Laroche, Colin Murdough, Sarah Steinberg-Heller, Ed Walker, Rob Fox, Beth Alpaugh-Cote, Matt Lundsted, Danica Melone, Nicole MacStay</a:t>
            </a:r>
          </a:p>
          <a:p>
            <a:pPr marL="457200" lvl="1" indent="0">
              <a:buNone/>
            </a:pPr>
            <a:endParaRPr lang="en-US" sz="1400" dirty="0"/>
          </a:p>
          <a:p>
            <a:r>
              <a:rPr lang="en-US" sz="1600" dirty="0"/>
              <a:t>Select Board</a:t>
            </a:r>
          </a:p>
          <a:p>
            <a:pPr lvl="1"/>
            <a:r>
              <a:rPr lang="en-US" sz="1400" dirty="0"/>
              <a:t>Bill Taylor, Tyler Ward, Bill Kennedy </a:t>
            </a:r>
          </a:p>
          <a:p>
            <a:pPr marL="0" indent="0">
              <a:buNone/>
            </a:pPr>
            <a:endParaRPr lang="en-US" sz="1400" dirty="0"/>
          </a:p>
          <a:p>
            <a:r>
              <a:rPr lang="en-US" sz="1600" dirty="0"/>
              <a:t>Budget Committee</a:t>
            </a:r>
          </a:p>
          <a:p>
            <a:pPr lvl="1"/>
            <a:r>
              <a:rPr lang="en-US" sz="1400" dirty="0"/>
              <a:t>Carl Mabbs-Zeno, Leslie Lewis, Mandy Sliver, Rick Lesser, Andrew Osterman, Ronnie McIntire, Mary Clark, Al Lenos</a:t>
            </a:r>
          </a:p>
          <a:p>
            <a:r>
              <a:rPr lang="en-US" sz="1600" dirty="0"/>
              <a:t>Fire Dept. </a:t>
            </a:r>
          </a:p>
          <a:p>
            <a:pPr lvl="1"/>
            <a:r>
              <a:rPr lang="en-US" sz="1400" dirty="0"/>
              <a:t>Ed Walker, Jon Hampson, Brad Winters</a:t>
            </a:r>
          </a:p>
          <a:p>
            <a:pPr marL="457200" lvl="1" indent="0">
              <a:buNone/>
            </a:pPr>
            <a:endParaRPr lang="en-US" sz="1400" dirty="0"/>
          </a:p>
          <a:p>
            <a:r>
              <a:rPr lang="en-US" sz="1600" dirty="0"/>
              <a:t>Other Town Staff</a:t>
            </a:r>
          </a:p>
          <a:p>
            <a:pPr lvl="1"/>
            <a:r>
              <a:rPr lang="en-US" sz="1400" dirty="0"/>
              <a:t>Lilli Gilligan</a:t>
            </a:r>
          </a:p>
          <a:p>
            <a:pPr lvl="1"/>
            <a:r>
              <a:rPr lang="en-US" sz="1400" dirty="0"/>
              <a:t>Tim Rose</a:t>
            </a:r>
          </a:p>
          <a:p>
            <a:pPr marL="457200" lvl="1" indent="0">
              <a:buNone/>
            </a:pPr>
            <a:endParaRPr lang="en-US" sz="1400" dirty="0"/>
          </a:p>
          <a:p>
            <a:r>
              <a:rPr lang="en-US" sz="1600" dirty="0"/>
              <a:t>Residents of Peterborough</a:t>
            </a:r>
          </a:p>
          <a:p>
            <a:pPr lvl="1"/>
            <a:endParaRPr lang="en-US" dirty="0"/>
          </a:p>
        </p:txBody>
      </p:sp>
      <p:pic>
        <p:nvPicPr>
          <p:cNvPr id="5122" name="Picture 2" descr="Thank You Images – Browse 207,517 Stock Photos, Vectors, and Video | Adobe  Stock">
            <a:extLst>
              <a:ext uri="{FF2B5EF4-FFF2-40B4-BE49-F238E27FC236}">
                <a16:creationId xmlns:a16="http://schemas.microsoft.com/office/drawing/2014/main" id="{585D7586-D99B-82F7-BE84-BBA54E57D9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99488" y="4128035"/>
            <a:ext cx="5687438" cy="2364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7335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981609-D835-41C5-23FF-3B137843598E}"/>
              </a:ext>
            </a:extLst>
          </p:cNvPr>
          <p:cNvSpPr>
            <a:spLocks noGrp="1"/>
          </p:cNvSpPr>
          <p:nvPr>
            <p:ph type="title"/>
          </p:nvPr>
        </p:nvSpPr>
        <p:spPr/>
        <p:txBody>
          <a:bodyPr/>
          <a:lstStyle/>
          <a:p>
            <a:r>
              <a:rPr lang="en-US" dirty="0"/>
              <a:t>Activities/Studies Leading up to 2021</a:t>
            </a:r>
          </a:p>
        </p:txBody>
      </p:sp>
      <p:sp>
        <p:nvSpPr>
          <p:cNvPr id="3" name="Content Placeholder 2">
            <a:extLst>
              <a:ext uri="{FF2B5EF4-FFF2-40B4-BE49-F238E27FC236}">
                <a16:creationId xmlns:a16="http://schemas.microsoft.com/office/drawing/2014/main" id="{C9A75366-ADA1-270D-4D31-A1992A37E53D}"/>
              </a:ext>
            </a:extLst>
          </p:cNvPr>
          <p:cNvSpPr>
            <a:spLocks noGrp="1"/>
          </p:cNvSpPr>
          <p:nvPr>
            <p:ph idx="1"/>
          </p:nvPr>
        </p:nvSpPr>
        <p:spPr>
          <a:xfrm>
            <a:off x="838200" y="1825625"/>
            <a:ext cx="5364192" cy="4350888"/>
          </a:xfrm>
        </p:spPr>
        <p:txBody>
          <a:bodyPr>
            <a:normAutofit/>
          </a:bodyPr>
          <a:lstStyle/>
          <a:p>
            <a:r>
              <a:rPr lang="en-US" sz="2200" dirty="0"/>
              <a:t>Evans Flats Analysis, 2004</a:t>
            </a:r>
          </a:p>
          <a:p>
            <a:r>
              <a:rPr lang="en-US" sz="2200" dirty="0"/>
              <a:t>Weller and Michael - Municipal Facilities Assessment and Feasibility Study, 2005</a:t>
            </a:r>
          </a:p>
          <a:p>
            <a:r>
              <a:rPr lang="en-US" sz="2200" dirty="0"/>
              <a:t>Municipal Needs Study Task Force, 2006</a:t>
            </a:r>
          </a:p>
          <a:p>
            <a:r>
              <a:rPr lang="en-US" sz="2200" dirty="0"/>
              <a:t>Master Plan Steering Committee, 2008</a:t>
            </a:r>
          </a:p>
          <a:p>
            <a:r>
              <a:rPr lang="en-US" sz="2200" dirty="0"/>
              <a:t>Municipal Facilities Chapter 12, 2013</a:t>
            </a:r>
          </a:p>
          <a:p>
            <a:r>
              <a:rPr lang="en-US" sz="2200" dirty="0"/>
              <a:t>Warren Street Architects Preliminary Fire Station Program, 2017</a:t>
            </a:r>
          </a:p>
          <a:p>
            <a:r>
              <a:rPr lang="en-US" sz="2200" dirty="0"/>
              <a:t>HKT – Programmatic Study, Schematic Design, Site Survey, Cost Estimating, 2021</a:t>
            </a:r>
          </a:p>
          <a:p>
            <a:endParaRPr lang="en-US" dirty="0"/>
          </a:p>
        </p:txBody>
      </p:sp>
      <p:pic>
        <p:nvPicPr>
          <p:cNvPr id="7" name="Picture 6">
            <a:extLst>
              <a:ext uri="{FF2B5EF4-FFF2-40B4-BE49-F238E27FC236}">
                <a16:creationId xmlns:a16="http://schemas.microsoft.com/office/drawing/2014/main" id="{A56A4FFE-419E-FD04-B2A3-CFCDA9921C04}"/>
              </a:ext>
            </a:extLst>
          </p:cNvPr>
          <p:cNvPicPr>
            <a:picLocks noChangeAspect="1"/>
          </p:cNvPicPr>
          <p:nvPr/>
        </p:nvPicPr>
        <p:blipFill>
          <a:blip r:embed="rId2"/>
          <a:stretch>
            <a:fillRect/>
          </a:stretch>
        </p:blipFill>
        <p:spPr>
          <a:xfrm>
            <a:off x="6412258" y="2087591"/>
            <a:ext cx="5220028" cy="3165895"/>
          </a:xfrm>
          <a:prstGeom prst="rect">
            <a:avLst/>
          </a:prstGeom>
        </p:spPr>
      </p:pic>
      <p:sp>
        <p:nvSpPr>
          <p:cNvPr id="8" name="TextBox 7">
            <a:extLst>
              <a:ext uri="{FF2B5EF4-FFF2-40B4-BE49-F238E27FC236}">
                <a16:creationId xmlns:a16="http://schemas.microsoft.com/office/drawing/2014/main" id="{4373DD0E-2C43-87AE-8390-ED601B19AA69}"/>
              </a:ext>
            </a:extLst>
          </p:cNvPr>
          <p:cNvSpPr txBox="1"/>
          <p:nvPr/>
        </p:nvSpPr>
        <p:spPr>
          <a:xfrm>
            <a:off x="8143336" y="5253486"/>
            <a:ext cx="3554083" cy="369332"/>
          </a:xfrm>
          <a:prstGeom prst="rect">
            <a:avLst/>
          </a:prstGeom>
          <a:noFill/>
        </p:spPr>
        <p:txBody>
          <a:bodyPr wrap="square" rtlCol="0">
            <a:spAutoFit/>
          </a:bodyPr>
          <a:lstStyle/>
          <a:p>
            <a:r>
              <a:rPr lang="en-US" dirty="0"/>
              <a:t>Visit: peterboroughprojects.info</a:t>
            </a:r>
          </a:p>
        </p:txBody>
      </p:sp>
    </p:spTree>
    <p:extLst>
      <p:ext uri="{BB962C8B-B14F-4D97-AF65-F5344CB8AC3E}">
        <p14:creationId xmlns:p14="http://schemas.microsoft.com/office/powerpoint/2010/main" val="10079682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766B8-226B-2924-4391-E99BC9FDB3A8}"/>
              </a:ext>
            </a:extLst>
          </p:cNvPr>
          <p:cNvSpPr>
            <a:spLocks noGrp="1"/>
          </p:cNvSpPr>
          <p:nvPr>
            <p:ph type="title"/>
          </p:nvPr>
        </p:nvSpPr>
        <p:spPr/>
        <p:txBody>
          <a:bodyPr/>
          <a:lstStyle/>
          <a:p>
            <a:r>
              <a:rPr lang="en-US" dirty="0"/>
              <a:t>Fire Station Project – Phase 2 	</a:t>
            </a:r>
          </a:p>
        </p:txBody>
      </p:sp>
      <p:sp>
        <p:nvSpPr>
          <p:cNvPr id="3" name="Content Placeholder 2">
            <a:extLst>
              <a:ext uri="{FF2B5EF4-FFF2-40B4-BE49-F238E27FC236}">
                <a16:creationId xmlns:a16="http://schemas.microsoft.com/office/drawing/2014/main" id="{8EB7DBE9-D71E-264B-7B4B-E386351F204F}"/>
              </a:ext>
            </a:extLst>
          </p:cNvPr>
          <p:cNvSpPr>
            <a:spLocks noGrp="1"/>
          </p:cNvSpPr>
          <p:nvPr>
            <p:ph idx="1"/>
          </p:nvPr>
        </p:nvSpPr>
        <p:spPr>
          <a:xfrm>
            <a:off x="838200" y="1825625"/>
            <a:ext cx="10515600" cy="3496873"/>
          </a:xfrm>
        </p:spPr>
        <p:txBody>
          <a:bodyPr>
            <a:normAutofit fontScale="85000" lnSpcReduction="20000"/>
          </a:bodyPr>
          <a:lstStyle/>
          <a:p>
            <a:r>
              <a:rPr lang="en-US" dirty="0"/>
              <a:t>Gather information to inform Peterborough’s project and process for project delivery</a:t>
            </a:r>
          </a:p>
          <a:p>
            <a:r>
              <a:rPr lang="en-US" dirty="0"/>
              <a:t>Report back to Select Board with recommendations </a:t>
            </a:r>
          </a:p>
          <a:p>
            <a:pPr marL="0" indent="0">
              <a:buNone/>
            </a:pPr>
            <a:r>
              <a:rPr lang="en-US" dirty="0"/>
              <a:t> </a:t>
            </a:r>
          </a:p>
          <a:p>
            <a:pPr lvl="1"/>
            <a:r>
              <a:rPr lang="en-US" dirty="0"/>
              <a:t>Balancing programmatic need with availability of funding</a:t>
            </a:r>
          </a:p>
          <a:p>
            <a:pPr lvl="1"/>
            <a:r>
              <a:rPr lang="en-US" dirty="0"/>
              <a:t>Understanding what the community is willing to invest</a:t>
            </a:r>
          </a:p>
          <a:p>
            <a:pPr lvl="1"/>
            <a:r>
              <a:rPr lang="en-US" dirty="0"/>
              <a:t>Project delivery methods</a:t>
            </a:r>
          </a:p>
          <a:p>
            <a:pPr lvl="1"/>
            <a:r>
              <a:rPr lang="en-US" dirty="0"/>
              <a:t>Learning from other communities that have built fire stations </a:t>
            </a:r>
          </a:p>
          <a:p>
            <a:pPr lvl="1"/>
            <a:r>
              <a:rPr lang="en-US" dirty="0"/>
              <a:t>Gather professional service resources</a:t>
            </a:r>
          </a:p>
          <a:p>
            <a:pPr lvl="1"/>
            <a:r>
              <a:rPr lang="en-US" dirty="0"/>
              <a:t>Evaluate alternatives, such as re-use of an existing fire station design</a:t>
            </a:r>
          </a:p>
          <a:p>
            <a:pPr lvl="1"/>
            <a:r>
              <a:rPr lang="en-US" dirty="0"/>
              <a:t>Seek out and utilize community input </a:t>
            </a:r>
          </a:p>
          <a:p>
            <a:pPr lvl="1"/>
            <a:endParaRPr lang="en-US" dirty="0"/>
          </a:p>
        </p:txBody>
      </p:sp>
    </p:spTree>
    <p:extLst>
      <p:ext uri="{BB962C8B-B14F-4D97-AF65-F5344CB8AC3E}">
        <p14:creationId xmlns:p14="http://schemas.microsoft.com/office/powerpoint/2010/main" val="11151297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BFA511-0C2F-5EE9-0CB0-827B90B7A45B}"/>
              </a:ext>
            </a:extLst>
          </p:cNvPr>
          <p:cNvSpPr>
            <a:spLocks noGrp="1"/>
          </p:cNvSpPr>
          <p:nvPr>
            <p:ph type="title"/>
          </p:nvPr>
        </p:nvSpPr>
        <p:spPr/>
        <p:txBody>
          <a:bodyPr/>
          <a:lstStyle/>
          <a:p>
            <a:r>
              <a:rPr lang="en-US" dirty="0"/>
              <a:t>Project Development Assumptions</a:t>
            </a:r>
          </a:p>
        </p:txBody>
      </p:sp>
      <p:sp>
        <p:nvSpPr>
          <p:cNvPr id="3" name="Content Placeholder 2">
            <a:extLst>
              <a:ext uri="{FF2B5EF4-FFF2-40B4-BE49-F238E27FC236}">
                <a16:creationId xmlns:a16="http://schemas.microsoft.com/office/drawing/2014/main" id="{607DDD71-A7CB-9BB0-0BE8-AE76C31DEC49}"/>
              </a:ext>
            </a:extLst>
          </p:cNvPr>
          <p:cNvSpPr>
            <a:spLocks noGrp="1"/>
          </p:cNvSpPr>
          <p:nvPr>
            <p:ph idx="1"/>
          </p:nvPr>
        </p:nvSpPr>
        <p:spPr>
          <a:xfrm>
            <a:off x="838200" y="1566832"/>
            <a:ext cx="10515600" cy="4730450"/>
          </a:xfrm>
        </p:spPr>
        <p:txBody>
          <a:bodyPr>
            <a:normAutofit/>
          </a:bodyPr>
          <a:lstStyle/>
          <a:p>
            <a:pPr>
              <a:lnSpc>
                <a:spcPct val="100000"/>
              </a:lnSpc>
            </a:pPr>
            <a:r>
              <a:rPr lang="en-US" sz="2000" dirty="0">
                <a:latin typeface="Garamond" panose="02020404030301010803" pitchFamily="18" charset="0"/>
              </a:rPr>
              <a:t>The project scope is the development of a new facility designed to house the Fire and Ambulance Services, with some consideration to future community needs</a:t>
            </a:r>
          </a:p>
          <a:p>
            <a:pPr>
              <a:lnSpc>
                <a:spcPct val="100000"/>
              </a:lnSpc>
            </a:pPr>
            <a:r>
              <a:rPr lang="en-US" sz="2000" dirty="0">
                <a:latin typeface="Garamond" panose="02020404030301010803" pitchFamily="18" charset="0"/>
              </a:rPr>
              <a:t>The Select Board are the owners of this project.  They will be provided with regular updates and will formally decide on all relevant considerations leading to public vote in May of 2024</a:t>
            </a:r>
          </a:p>
          <a:p>
            <a:pPr>
              <a:lnSpc>
                <a:spcPct val="100000"/>
              </a:lnSpc>
            </a:pPr>
            <a:r>
              <a:rPr lang="en-US" sz="2000" dirty="0">
                <a:latin typeface="Garamond" panose="02020404030301010803" pitchFamily="18" charset="0"/>
              </a:rPr>
              <a:t>Peterborough has committed to the development of a new fire station to be located on Elm St.</a:t>
            </a:r>
          </a:p>
          <a:p>
            <a:pPr>
              <a:lnSpc>
                <a:spcPct val="100000"/>
              </a:lnSpc>
            </a:pPr>
            <a:r>
              <a:rPr lang="en-US" sz="2000" dirty="0">
                <a:latin typeface="Garamond" panose="02020404030301010803" pitchFamily="18" charset="0"/>
              </a:rPr>
              <a:t>Future contracted service providers will be tasked with validating and/or revising the prior programmatic study</a:t>
            </a:r>
          </a:p>
          <a:p>
            <a:pPr lvl="1">
              <a:lnSpc>
                <a:spcPct val="100000"/>
              </a:lnSpc>
            </a:pPr>
            <a:r>
              <a:rPr lang="en-US" sz="1600" dirty="0">
                <a:latin typeface="Garamond" panose="02020404030301010803" pitchFamily="18" charset="0"/>
              </a:rPr>
              <a:t>Programmatic information will be delivered in a meaningful and easy-to-understand format</a:t>
            </a:r>
          </a:p>
          <a:p>
            <a:pPr>
              <a:lnSpc>
                <a:spcPct val="100000"/>
              </a:lnSpc>
            </a:pPr>
            <a:r>
              <a:rPr lang="en-US" sz="2000" dirty="0">
                <a:latin typeface="Garamond" panose="02020404030301010803" pitchFamily="18" charset="0"/>
              </a:rPr>
              <a:t>The new station will be designed to accommodate that validated/revised program the Dept. currently delivers, with some consideration to future growth</a:t>
            </a:r>
          </a:p>
          <a:p>
            <a:pPr>
              <a:lnSpc>
                <a:spcPct val="100000"/>
              </a:lnSpc>
            </a:pPr>
            <a:r>
              <a:rPr lang="en-US" sz="2000" dirty="0">
                <a:latin typeface="Garamond" panose="02020404030301010803" pitchFamily="18" charset="0"/>
              </a:rPr>
              <a:t>The community expects a project that balances programmatic need with financial viability </a:t>
            </a:r>
          </a:p>
          <a:p>
            <a:pPr>
              <a:lnSpc>
                <a:spcPct val="100000"/>
              </a:lnSpc>
            </a:pPr>
            <a:r>
              <a:rPr lang="en-US" sz="2000" dirty="0">
                <a:latin typeface="Garamond" panose="02020404030301010803" pitchFamily="18" charset="0"/>
              </a:rPr>
              <a:t>The community expects a strong public process that solicits and utilizes community input </a:t>
            </a:r>
          </a:p>
          <a:p>
            <a:pPr marL="0" indent="0">
              <a:buNone/>
            </a:pPr>
            <a:endParaRPr lang="en-US" dirty="0"/>
          </a:p>
        </p:txBody>
      </p:sp>
    </p:spTree>
    <p:extLst>
      <p:ext uri="{BB962C8B-B14F-4D97-AF65-F5344CB8AC3E}">
        <p14:creationId xmlns:p14="http://schemas.microsoft.com/office/powerpoint/2010/main" val="19603635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81D1A-1F64-DF4F-30A1-78422CD683B4}"/>
              </a:ext>
            </a:extLst>
          </p:cNvPr>
          <p:cNvSpPr>
            <a:spLocks noGrp="1"/>
          </p:cNvSpPr>
          <p:nvPr>
            <p:ph type="title"/>
          </p:nvPr>
        </p:nvSpPr>
        <p:spPr>
          <a:xfrm>
            <a:off x="1878402" y="106333"/>
            <a:ext cx="8435196" cy="1325563"/>
          </a:xfrm>
        </p:spPr>
        <p:txBody>
          <a:bodyPr>
            <a:normAutofit/>
          </a:bodyPr>
          <a:lstStyle/>
          <a:p>
            <a:r>
              <a:rPr lang="en-US" sz="3700" dirty="0"/>
              <a:t>Summary of Activities May 2022 to present</a:t>
            </a:r>
          </a:p>
        </p:txBody>
      </p:sp>
      <p:sp>
        <p:nvSpPr>
          <p:cNvPr id="3" name="Content Placeholder 2">
            <a:extLst>
              <a:ext uri="{FF2B5EF4-FFF2-40B4-BE49-F238E27FC236}">
                <a16:creationId xmlns:a16="http://schemas.microsoft.com/office/drawing/2014/main" id="{BCA43341-05D3-7F12-3C9F-BE78B0B7882A}"/>
              </a:ext>
            </a:extLst>
          </p:cNvPr>
          <p:cNvSpPr>
            <a:spLocks noGrp="1"/>
          </p:cNvSpPr>
          <p:nvPr>
            <p:ph idx="1"/>
          </p:nvPr>
        </p:nvSpPr>
        <p:spPr>
          <a:xfrm>
            <a:off x="838200" y="1345721"/>
            <a:ext cx="10515600" cy="5080958"/>
          </a:xfrm>
        </p:spPr>
        <p:txBody>
          <a:bodyPr numCol="2">
            <a:normAutofit fontScale="25000" lnSpcReduction="20000"/>
          </a:bodyPr>
          <a:lstStyle/>
          <a:p>
            <a:pPr marL="0" marR="0">
              <a:lnSpc>
                <a:spcPct val="107000"/>
              </a:lnSpc>
              <a:spcBef>
                <a:spcPts val="0"/>
              </a:spcBef>
              <a:spcAft>
                <a:spcPts val="800"/>
              </a:spcAft>
            </a:pPr>
            <a:r>
              <a:rPr lang="en-US" sz="6400" dirty="0">
                <a:effectLst/>
                <a:latin typeface="Calibri" panose="020F0502020204030204" pitchFamily="34" charset="0"/>
                <a:ea typeface="Calibri" panose="020F0502020204030204" pitchFamily="34" charset="0"/>
                <a:cs typeface="Times New Roman" panose="02020603050405020304" pitchFamily="18" charset="0"/>
              </a:rPr>
              <a:t>May</a:t>
            </a:r>
          </a:p>
          <a:p>
            <a:pPr marL="457200" lvl="1">
              <a:lnSpc>
                <a:spcPct val="107000"/>
              </a:lnSpc>
              <a:spcBef>
                <a:spcPts val="0"/>
              </a:spcBef>
              <a:spcAft>
                <a:spcPts val="800"/>
              </a:spcAft>
            </a:pPr>
            <a:r>
              <a:rPr lang="en-US" sz="6400" dirty="0">
                <a:effectLst/>
                <a:latin typeface="Calibri" panose="020F0502020204030204" pitchFamily="34" charset="0"/>
                <a:ea typeface="Calibri" panose="020F0502020204030204" pitchFamily="34" charset="0"/>
                <a:cs typeface="Times New Roman" panose="02020603050405020304" pitchFamily="18" charset="0"/>
              </a:rPr>
              <a:t>Town Meeting authorizing $2m for design, engineering &amp; construction of a new fire station</a:t>
            </a:r>
          </a:p>
          <a:p>
            <a:pPr marL="457200" lvl="1">
              <a:lnSpc>
                <a:spcPct val="107000"/>
              </a:lnSpc>
              <a:spcBef>
                <a:spcPts val="0"/>
              </a:spcBef>
              <a:spcAft>
                <a:spcPts val="800"/>
              </a:spcAft>
            </a:pPr>
            <a:r>
              <a:rPr lang="en-US" sz="6400" dirty="0">
                <a:effectLst/>
                <a:latin typeface="Calibri" panose="020F0502020204030204" pitchFamily="34" charset="0"/>
                <a:ea typeface="Calibri" panose="020F0502020204030204" pitchFamily="34" charset="0"/>
                <a:cs typeface="Times New Roman" panose="02020603050405020304" pitchFamily="18" charset="0"/>
              </a:rPr>
              <a:t>Meetings w/ Select Board members, Fire Chief, Town Administrator, Budget Committee members </a:t>
            </a:r>
          </a:p>
          <a:p>
            <a:pPr marL="0" marR="0">
              <a:lnSpc>
                <a:spcPct val="107000"/>
              </a:lnSpc>
              <a:spcBef>
                <a:spcPts val="0"/>
              </a:spcBef>
              <a:spcAft>
                <a:spcPts val="800"/>
              </a:spcAft>
            </a:pPr>
            <a:r>
              <a:rPr lang="en-US" sz="6400" dirty="0">
                <a:effectLst/>
                <a:latin typeface="Calibri" panose="020F0502020204030204" pitchFamily="34" charset="0"/>
                <a:ea typeface="Calibri" panose="020F0502020204030204" pitchFamily="34" charset="0"/>
                <a:cs typeface="Times New Roman" panose="02020603050405020304" pitchFamily="18" charset="0"/>
              </a:rPr>
              <a:t>June </a:t>
            </a:r>
          </a:p>
          <a:p>
            <a:pPr marL="457200" lvl="1">
              <a:lnSpc>
                <a:spcPct val="107000"/>
              </a:lnSpc>
              <a:spcBef>
                <a:spcPts val="0"/>
              </a:spcBef>
              <a:spcAft>
                <a:spcPts val="800"/>
              </a:spcAft>
            </a:pPr>
            <a:r>
              <a:rPr lang="en-US" sz="6400" dirty="0">
                <a:effectLst/>
                <a:latin typeface="Calibri" panose="020F0502020204030204" pitchFamily="34" charset="0"/>
                <a:ea typeface="Calibri" panose="020F0502020204030204" pitchFamily="34" charset="0"/>
                <a:cs typeface="Times New Roman" panose="02020603050405020304" pitchFamily="18" charset="0"/>
              </a:rPr>
              <a:t>Select Board workshop to discuss expectations and goals for the project </a:t>
            </a:r>
          </a:p>
          <a:p>
            <a:pPr marL="457200" lvl="1">
              <a:lnSpc>
                <a:spcPct val="107000"/>
              </a:lnSpc>
              <a:spcBef>
                <a:spcPts val="0"/>
              </a:spcBef>
              <a:spcAft>
                <a:spcPts val="800"/>
              </a:spcAft>
            </a:pPr>
            <a:r>
              <a:rPr lang="en-US" sz="6400" dirty="0">
                <a:effectLst/>
                <a:latin typeface="Calibri" panose="020F0502020204030204" pitchFamily="34" charset="0"/>
                <a:ea typeface="Calibri" panose="020F0502020204030204" pitchFamily="34" charset="0"/>
                <a:cs typeface="Times New Roman" panose="02020603050405020304" pitchFamily="18" charset="0"/>
              </a:rPr>
              <a:t>Additional meetings w/ stakeholders  </a:t>
            </a:r>
          </a:p>
          <a:p>
            <a:pPr marL="0" marR="0">
              <a:lnSpc>
                <a:spcPct val="107000"/>
              </a:lnSpc>
              <a:spcBef>
                <a:spcPts val="0"/>
              </a:spcBef>
              <a:spcAft>
                <a:spcPts val="800"/>
              </a:spcAft>
            </a:pPr>
            <a:r>
              <a:rPr lang="en-US" sz="6400" dirty="0">
                <a:effectLst/>
                <a:latin typeface="Calibri" panose="020F0502020204030204" pitchFamily="34" charset="0"/>
                <a:ea typeface="Calibri" panose="020F0502020204030204" pitchFamily="34" charset="0"/>
                <a:cs typeface="Times New Roman" panose="02020603050405020304" pitchFamily="18" charset="0"/>
              </a:rPr>
              <a:t>July </a:t>
            </a:r>
          </a:p>
          <a:p>
            <a:pPr marL="457200" lvl="1">
              <a:lnSpc>
                <a:spcPct val="107000"/>
              </a:lnSpc>
              <a:spcBef>
                <a:spcPts val="0"/>
              </a:spcBef>
              <a:spcAft>
                <a:spcPts val="800"/>
              </a:spcAft>
            </a:pPr>
            <a:r>
              <a:rPr lang="en-US" sz="6400" dirty="0">
                <a:latin typeface="Calibri" panose="020F0502020204030204" pitchFamily="34" charset="0"/>
                <a:ea typeface="Calibri" panose="020F0502020204030204" pitchFamily="34" charset="0"/>
                <a:cs typeface="Times New Roman" panose="02020603050405020304" pitchFamily="18" charset="0"/>
              </a:rPr>
              <a:t>Budget Committee / Finance informal meeting to establish goals for Aug. budget / CIP session</a:t>
            </a:r>
          </a:p>
          <a:p>
            <a:pPr marL="457200" lvl="1">
              <a:lnSpc>
                <a:spcPct val="107000"/>
              </a:lnSpc>
              <a:spcBef>
                <a:spcPts val="0"/>
              </a:spcBef>
              <a:spcAft>
                <a:spcPts val="800"/>
              </a:spcAft>
            </a:pPr>
            <a:r>
              <a:rPr lang="en-US" sz="6400" dirty="0">
                <a:latin typeface="Calibri" panose="020F0502020204030204" pitchFamily="34" charset="0"/>
                <a:ea typeface="Calibri" panose="020F0502020204030204" pitchFamily="34" charset="0"/>
                <a:cs typeface="Times New Roman" panose="02020603050405020304" pitchFamily="18" charset="0"/>
              </a:rPr>
              <a:t>Additional meetings w/ stakeholders</a:t>
            </a:r>
          </a:p>
          <a:p>
            <a:pPr marL="228600" lvl="1" indent="0">
              <a:lnSpc>
                <a:spcPct val="107000"/>
              </a:lnSpc>
              <a:spcBef>
                <a:spcPts val="0"/>
              </a:spcBef>
              <a:spcAft>
                <a:spcPts val="800"/>
              </a:spcAft>
              <a:buNone/>
            </a:pPr>
            <a:endParaRPr lang="en-US" sz="6400" dirty="0">
              <a:latin typeface="Calibri" panose="020F0502020204030204" pitchFamily="34" charset="0"/>
              <a:ea typeface="Calibri" panose="020F0502020204030204" pitchFamily="34" charset="0"/>
              <a:cs typeface="Times New Roman" panose="02020603050405020304" pitchFamily="18" charset="0"/>
            </a:endParaRPr>
          </a:p>
          <a:p>
            <a:pPr marL="228600" lvl="1" indent="0">
              <a:lnSpc>
                <a:spcPct val="107000"/>
              </a:lnSpc>
              <a:spcBef>
                <a:spcPts val="0"/>
              </a:spcBef>
              <a:spcAft>
                <a:spcPts val="800"/>
              </a:spcAft>
              <a:buNone/>
            </a:pPr>
            <a:endParaRPr lang="en-US" sz="6400" dirty="0">
              <a:latin typeface="Calibri" panose="020F0502020204030204" pitchFamily="34" charset="0"/>
              <a:ea typeface="Calibri" panose="020F0502020204030204" pitchFamily="34" charset="0"/>
              <a:cs typeface="Times New Roman" panose="02020603050405020304" pitchFamily="18" charset="0"/>
            </a:endParaRPr>
          </a:p>
          <a:p>
            <a:pPr marL="228600" lvl="1" indent="0">
              <a:lnSpc>
                <a:spcPct val="107000"/>
              </a:lnSpc>
              <a:spcBef>
                <a:spcPts val="0"/>
              </a:spcBef>
              <a:spcAft>
                <a:spcPts val="800"/>
              </a:spcAft>
              <a:buNone/>
            </a:pPr>
            <a:endParaRPr lang="en-US" sz="6400" dirty="0">
              <a:latin typeface="Calibri" panose="020F0502020204030204" pitchFamily="34" charset="0"/>
              <a:ea typeface="Calibri" panose="020F0502020204030204" pitchFamily="34" charset="0"/>
              <a:cs typeface="Times New Roman" panose="02020603050405020304" pitchFamily="18" charset="0"/>
            </a:endParaRPr>
          </a:p>
          <a:p>
            <a:pPr marL="228600" lvl="1" indent="0">
              <a:lnSpc>
                <a:spcPct val="107000"/>
              </a:lnSpc>
              <a:spcBef>
                <a:spcPts val="0"/>
              </a:spcBef>
              <a:spcAft>
                <a:spcPts val="800"/>
              </a:spcAft>
              <a:buNone/>
            </a:pPr>
            <a:r>
              <a:rPr lang="en-US" sz="6400" dirty="0">
                <a:latin typeface="Calibri" panose="020F0502020204030204" pitchFamily="34" charset="0"/>
                <a:ea typeface="Calibri" panose="020F0502020204030204" pitchFamily="34" charset="0"/>
                <a:cs typeface="Times New Roman" panose="02020603050405020304" pitchFamily="18" charset="0"/>
              </a:rPr>
              <a:t>  </a:t>
            </a:r>
            <a:r>
              <a:rPr lang="en-US" sz="64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6400" dirty="0">
                <a:effectLst/>
                <a:latin typeface="Calibri" panose="020F0502020204030204" pitchFamily="34" charset="0"/>
                <a:ea typeface="Calibri" panose="020F0502020204030204" pitchFamily="34" charset="0"/>
                <a:cs typeface="Times New Roman" panose="02020603050405020304" pitchFamily="18" charset="0"/>
              </a:rPr>
              <a:t>August</a:t>
            </a:r>
          </a:p>
          <a:p>
            <a:pPr marL="457200" lvl="1">
              <a:lnSpc>
                <a:spcPct val="107000"/>
              </a:lnSpc>
              <a:spcBef>
                <a:spcPts val="0"/>
              </a:spcBef>
              <a:spcAft>
                <a:spcPts val="800"/>
              </a:spcAft>
            </a:pPr>
            <a:r>
              <a:rPr lang="en-US" sz="6400" dirty="0">
                <a:effectLst/>
                <a:latin typeface="Calibri" panose="020F0502020204030204" pitchFamily="34" charset="0"/>
                <a:ea typeface="Calibri" panose="020F0502020204030204" pitchFamily="34" charset="0"/>
                <a:cs typeface="Times New Roman" panose="02020603050405020304" pitchFamily="18" charset="0"/>
              </a:rPr>
              <a:t>Keene, Swanzey, Groton, </a:t>
            </a:r>
            <a:r>
              <a:rPr lang="en-US" sz="6400" dirty="0">
                <a:latin typeface="Calibri" panose="020F0502020204030204" pitchFamily="34" charset="0"/>
                <a:ea typeface="Calibri" panose="020F0502020204030204" pitchFamily="34" charset="0"/>
                <a:cs typeface="Times New Roman" panose="02020603050405020304" pitchFamily="18" charset="0"/>
              </a:rPr>
              <a:t>and </a:t>
            </a:r>
            <a:r>
              <a:rPr lang="en-US" sz="6400" dirty="0">
                <a:effectLst/>
                <a:latin typeface="Calibri" panose="020F0502020204030204" pitchFamily="34" charset="0"/>
                <a:ea typeface="Calibri" panose="020F0502020204030204" pitchFamily="34" charset="0"/>
                <a:cs typeface="Times New Roman" panose="02020603050405020304" pitchFamily="18" charset="0"/>
              </a:rPr>
              <a:t>Westford tour (Bud Com)</a:t>
            </a:r>
          </a:p>
          <a:p>
            <a:pPr marL="457200" lvl="1">
              <a:lnSpc>
                <a:spcPct val="107000"/>
              </a:lnSpc>
              <a:spcBef>
                <a:spcPts val="0"/>
              </a:spcBef>
              <a:spcAft>
                <a:spcPts val="800"/>
              </a:spcAft>
            </a:pPr>
            <a:r>
              <a:rPr lang="en-US" sz="6400" dirty="0">
                <a:effectLst/>
                <a:latin typeface="Calibri" panose="020F0502020204030204" pitchFamily="34" charset="0"/>
                <a:ea typeface="Calibri" panose="020F0502020204030204" pitchFamily="34" charset="0"/>
                <a:cs typeface="Times New Roman" panose="02020603050405020304" pitchFamily="18" charset="0"/>
              </a:rPr>
              <a:t>Additional meetings w/ stakeholders</a:t>
            </a:r>
          </a:p>
          <a:p>
            <a:pPr marL="457200" lvl="1">
              <a:lnSpc>
                <a:spcPct val="107000"/>
              </a:lnSpc>
              <a:spcBef>
                <a:spcPts val="0"/>
              </a:spcBef>
              <a:spcAft>
                <a:spcPts val="800"/>
              </a:spcAft>
            </a:pPr>
            <a:r>
              <a:rPr lang="en-US" sz="6400" dirty="0">
                <a:effectLst/>
                <a:latin typeface="Calibri" panose="020F0502020204030204" pitchFamily="34" charset="0"/>
                <a:ea typeface="Calibri" panose="020F0502020204030204" pitchFamily="34" charset="0"/>
                <a:cs typeface="Times New Roman" panose="02020603050405020304" pitchFamily="18" charset="0"/>
              </a:rPr>
              <a:t>Budget Committee / CIP joint meeting to discuss debt-cap / bonding capacity for the project  </a:t>
            </a:r>
          </a:p>
          <a:p>
            <a:pPr marL="0" marR="0">
              <a:lnSpc>
                <a:spcPct val="107000"/>
              </a:lnSpc>
              <a:spcBef>
                <a:spcPts val="0"/>
              </a:spcBef>
              <a:spcAft>
                <a:spcPts val="800"/>
              </a:spcAft>
            </a:pPr>
            <a:r>
              <a:rPr lang="en-US" sz="6400" dirty="0">
                <a:effectLst/>
                <a:latin typeface="Calibri" panose="020F0502020204030204" pitchFamily="34" charset="0"/>
                <a:ea typeface="Calibri" panose="020F0502020204030204" pitchFamily="34" charset="0"/>
                <a:cs typeface="Times New Roman" panose="02020603050405020304" pitchFamily="18" charset="0"/>
              </a:rPr>
              <a:t>September </a:t>
            </a:r>
          </a:p>
          <a:p>
            <a:pPr marL="457200" lvl="1">
              <a:lnSpc>
                <a:spcPct val="107000"/>
              </a:lnSpc>
              <a:spcBef>
                <a:spcPts val="0"/>
              </a:spcBef>
              <a:spcAft>
                <a:spcPts val="800"/>
              </a:spcAft>
            </a:pPr>
            <a:r>
              <a:rPr lang="en-US" sz="6400" dirty="0">
                <a:effectLst/>
                <a:latin typeface="Calibri" panose="020F0502020204030204" pitchFamily="34" charset="0"/>
                <a:ea typeface="Calibri" panose="020F0502020204030204" pitchFamily="34" charset="0"/>
                <a:cs typeface="Times New Roman" panose="02020603050405020304" pitchFamily="18" charset="0"/>
              </a:rPr>
              <a:t>Somersworth, Dover tours</a:t>
            </a:r>
          </a:p>
          <a:p>
            <a:pPr marL="457200" lvl="1">
              <a:lnSpc>
                <a:spcPct val="107000"/>
              </a:lnSpc>
              <a:spcBef>
                <a:spcPts val="0"/>
              </a:spcBef>
              <a:spcAft>
                <a:spcPts val="800"/>
              </a:spcAft>
            </a:pPr>
            <a:r>
              <a:rPr lang="en-US" sz="6400" dirty="0">
                <a:effectLst/>
                <a:latin typeface="Calibri" panose="020F0502020204030204" pitchFamily="34" charset="0"/>
                <a:ea typeface="Calibri" panose="020F0502020204030204" pitchFamily="34" charset="0"/>
                <a:cs typeface="Times New Roman" panose="02020603050405020304" pitchFamily="18" charset="0"/>
              </a:rPr>
              <a:t>Fire Design Symposium</a:t>
            </a:r>
          </a:p>
          <a:p>
            <a:pPr marL="0" marR="0">
              <a:lnSpc>
                <a:spcPct val="107000"/>
              </a:lnSpc>
              <a:spcBef>
                <a:spcPts val="0"/>
              </a:spcBef>
              <a:spcAft>
                <a:spcPts val="800"/>
              </a:spcAft>
            </a:pPr>
            <a:r>
              <a:rPr lang="en-US" sz="6400" dirty="0">
                <a:effectLst/>
                <a:latin typeface="Calibri" panose="020F0502020204030204" pitchFamily="34" charset="0"/>
                <a:ea typeface="Calibri" panose="020F0502020204030204" pitchFamily="34" charset="0"/>
                <a:cs typeface="Times New Roman" panose="02020603050405020304" pitchFamily="18" charset="0"/>
              </a:rPr>
              <a:t>October</a:t>
            </a:r>
            <a:endParaRPr lang="en-US" sz="6400" dirty="0">
              <a:latin typeface="Calibri" panose="020F0502020204030204" pitchFamily="34" charset="0"/>
              <a:ea typeface="Calibri" panose="020F0502020204030204" pitchFamily="34" charset="0"/>
              <a:cs typeface="Times New Roman" panose="02020603050405020304" pitchFamily="18" charset="0"/>
            </a:endParaRPr>
          </a:p>
          <a:p>
            <a:pPr marL="457200" lvl="1">
              <a:lnSpc>
                <a:spcPct val="107000"/>
              </a:lnSpc>
              <a:spcBef>
                <a:spcPts val="0"/>
              </a:spcBef>
              <a:spcAft>
                <a:spcPts val="800"/>
              </a:spcAft>
            </a:pPr>
            <a:r>
              <a:rPr lang="en-US" sz="6400" dirty="0">
                <a:latin typeface="Calibri" panose="020F0502020204030204" pitchFamily="34" charset="0"/>
                <a:ea typeface="Calibri" panose="020F0502020204030204" pitchFamily="34" charset="0"/>
                <a:cs typeface="Times New Roman" panose="02020603050405020304" pitchFamily="18" charset="0"/>
              </a:rPr>
              <a:t>Select Board provided 7</a:t>
            </a:r>
            <a:r>
              <a:rPr lang="en-US" sz="6400" dirty="0">
                <a:effectLst/>
                <a:latin typeface="Calibri" panose="020F0502020204030204" pitchFamily="34" charset="0"/>
                <a:ea typeface="Calibri" panose="020F0502020204030204" pitchFamily="34" charset="0"/>
                <a:cs typeface="Times New Roman" panose="02020603050405020304" pitchFamily="18" charset="0"/>
              </a:rPr>
              <a:t>0% total bond capacity target for project </a:t>
            </a:r>
          </a:p>
          <a:p>
            <a:pPr marL="0" marR="0">
              <a:lnSpc>
                <a:spcPct val="107000"/>
              </a:lnSpc>
              <a:spcBef>
                <a:spcPts val="0"/>
              </a:spcBef>
              <a:spcAft>
                <a:spcPts val="800"/>
              </a:spcAft>
            </a:pPr>
            <a:r>
              <a:rPr lang="en-US" sz="6400" dirty="0">
                <a:effectLst/>
                <a:latin typeface="Calibri" panose="020F0502020204030204" pitchFamily="34" charset="0"/>
                <a:ea typeface="Calibri" panose="020F0502020204030204" pitchFamily="34" charset="0"/>
                <a:cs typeface="Times New Roman" panose="02020603050405020304" pitchFamily="18" charset="0"/>
              </a:rPr>
              <a:t>November</a:t>
            </a:r>
          </a:p>
          <a:p>
            <a:pPr marL="457200" lvl="1">
              <a:lnSpc>
                <a:spcPct val="107000"/>
              </a:lnSpc>
              <a:spcBef>
                <a:spcPts val="0"/>
              </a:spcBef>
              <a:spcAft>
                <a:spcPts val="800"/>
              </a:spcAft>
            </a:pPr>
            <a:r>
              <a:rPr lang="en-US" sz="6400" dirty="0">
                <a:effectLst/>
                <a:latin typeface="Calibri" panose="020F0502020204030204" pitchFamily="34" charset="0"/>
                <a:ea typeface="Calibri" panose="020F0502020204030204" pitchFamily="34" charset="0"/>
                <a:cs typeface="Times New Roman" panose="02020603050405020304" pitchFamily="18" charset="0"/>
              </a:rPr>
              <a:t>Select Board workshop</a:t>
            </a:r>
            <a:endParaRPr lang="en-US" sz="6400" dirty="0">
              <a:latin typeface="Calibri" panose="020F0502020204030204" pitchFamily="34" charset="0"/>
              <a:ea typeface="Calibri" panose="020F0502020204030204" pitchFamily="34" charset="0"/>
              <a:cs typeface="Times New Roman" panose="02020603050405020304" pitchFamily="18" charset="0"/>
            </a:endParaRPr>
          </a:p>
          <a:p>
            <a:pPr marL="457200" lvl="1">
              <a:lnSpc>
                <a:spcPct val="107000"/>
              </a:lnSpc>
              <a:spcBef>
                <a:spcPts val="0"/>
              </a:spcBef>
              <a:spcAft>
                <a:spcPts val="800"/>
              </a:spcAft>
            </a:pPr>
            <a:r>
              <a:rPr lang="en-US" sz="6400" dirty="0">
                <a:effectLst/>
                <a:latin typeface="Calibri" panose="020F0502020204030204" pitchFamily="34" charset="0"/>
                <a:ea typeface="Calibri" panose="020F0502020204030204" pitchFamily="34" charset="0"/>
                <a:cs typeface="Times New Roman" panose="02020603050405020304" pitchFamily="18" charset="0"/>
              </a:rPr>
              <a:t>Newbury tour</a:t>
            </a:r>
            <a:endParaRPr lang="en-US" sz="6400" dirty="0">
              <a:latin typeface="Calibri" panose="020F0502020204030204" pitchFamily="34" charset="0"/>
              <a:ea typeface="Calibri" panose="020F0502020204030204" pitchFamily="34" charset="0"/>
              <a:cs typeface="Times New Roman" panose="02020603050405020304" pitchFamily="18" charset="0"/>
            </a:endParaRPr>
          </a:p>
          <a:p>
            <a:pPr marL="457200" lvl="1">
              <a:lnSpc>
                <a:spcPct val="107000"/>
              </a:lnSpc>
              <a:spcBef>
                <a:spcPts val="0"/>
              </a:spcBef>
              <a:spcAft>
                <a:spcPts val="800"/>
              </a:spcAft>
            </a:pPr>
            <a:r>
              <a:rPr lang="en-US" sz="6400" dirty="0">
                <a:effectLst/>
                <a:latin typeface="Calibri" panose="020F0502020204030204" pitchFamily="34" charset="0"/>
                <a:ea typeface="Calibri" panose="020F0502020204030204" pitchFamily="34" charset="0"/>
                <a:cs typeface="Times New Roman" panose="02020603050405020304" pitchFamily="18" charset="0"/>
              </a:rPr>
              <a:t>Additional meetings</a:t>
            </a:r>
            <a:r>
              <a:rPr lang="en-US" sz="6400" dirty="0">
                <a:latin typeface="Calibri" panose="020F0502020204030204" pitchFamily="34" charset="0"/>
                <a:ea typeface="Calibri" panose="020F0502020204030204" pitchFamily="34" charset="0"/>
                <a:cs typeface="Times New Roman" panose="02020603050405020304" pitchFamily="18" charset="0"/>
              </a:rPr>
              <a:t> w/ stakeholders</a:t>
            </a:r>
            <a:endParaRPr lang="en-US" sz="64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2164655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E15A6D-FCD3-C4BF-98D9-34969943A243}"/>
              </a:ext>
            </a:extLst>
          </p:cNvPr>
          <p:cNvSpPr>
            <a:spLocks noGrp="1"/>
          </p:cNvSpPr>
          <p:nvPr>
            <p:ph type="title"/>
          </p:nvPr>
        </p:nvSpPr>
        <p:spPr>
          <a:xfrm>
            <a:off x="415505" y="123675"/>
            <a:ext cx="4191000" cy="1325563"/>
          </a:xfrm>
        </p:spPr>
        <p:txBody>
          <a:bodyPr/>
          <a:lstStyle/>
          <a:p>
            <a:r>
              <a:rPr lang="en-US" dirty="0"/>
              <a:t>Facility Tours</a:t>
            </a:r>
          </a:p>
        </p:txBody>
      </p:sp>
      <p:sp>
        <p:nvSpPr>
          <p:cNvPr id="3" name="Content Placeholder 2">
            <a:extLst>
              <a:ext uri="{FF2B5EF4-FFF2-40B4-BE49-F238E27FC236}">
                <a16:creationId xmlns:a16="http://schemas.microsoft.com/office/drawing/2014/main" id="{2217F8AB-06EE-5AD8-1405-5C60B0BAF02E}"/>
              </a:ext>
            </a:extLst>
          </p:cNvPr>
          <p:cNvSpPr>
            <a:spLocks noGrp="1"/>
          </p:cNvSpPr>
          <p:nvPr>
            <p:ph idx="1"/>
          </p:nvPr>
        </p:nvSpPr>
        <p:spPr>
          <a:xfrm>
            <a:off x="415505" y="1449238"/>
            <a:ext cx="6062932" cy="4710472"/>
          </a:xfrm>
        </p:spPr>
        <p:txBody>
          <a:bodyPr>
            <a:normAutofit/>
          </a:bodyPr>
          <a:lstStyle/>
          <a:p>
            <a:r>
              <a:rPr lang="en-US" sz="1400" dirty="0"/>
              <a:t>Keene, Swanzey, Dover, Somersworth, Westford MA*, Groton MA, Newbury</a:t>
            </a:r>
          </a:p>
          <a:p>
            <a:pPr marL="0" indent="0">
              <a:buNone/>
            </a:pPr>
            <a:endParaRPr lang="en-US" sz="1400" dirty="0"/>
          </a:p>
          <a:p>
            <a:pPr lvl="1"/>
            <a:r>
              <a:rPr lang="en-US" sz="1400" dirty="0"/>
              <a:t>Met with Fire Chiefs, City/Town Managers, and staff for Q&amp;A and tour</a:t>
            </a:r>
          </a:p>
          <a:p>
            <a:pPr lvl="2"/>
            <a:r>
              <a:rPr lang="en-US" sz="1200" dirty="0"/>
              <a:t>Bud Com developed a great list of questions</a:t>
            </a:r>
          </a:p>
          <a:p>
            <a:pPr lvl="2"/>
            <a:r>
              <a:rPr lang="en-US" sz="1200" dirty="0"/>
              <a:t>Discussion on public process, design process</a:t>
            </a:r>
          </a:p>
          <a:p>
            <a:pPr lvl="2"/>
            <a:r>
              <a:rPr lang="en-US" sz="1200" dirty="0"/>
              <a:t>Obtained helpful RFQ and contract documents</a:t>
            </a:r>
          </a:p>
          <a:p>
            <a:pPr marL="914400" lvl="2" indent="0">
              <a:buNone/>
            </a:pPr>
            <a:endParaRPr lang="en-US" sz="1400" dirty="0"/>
          </a:p>
          <a:p>
            <a:pPr lvl="1"/>
            <a:r>
              <a:rPr lang="en-US" sz="1400" dirty="0"/>
              <a:t>Key takeaways:</a:t>
            </a:r>
          </a:p>
          <a:p>
            <a:pPr lvl="2"/>
            <a:r>
              <a:rPr lang="en-US" sz="1200" dirty="0"/>
              <a:t>No two projects were exactly alike, though some consistencies in design and process emerged</a:t>
            </a:r>
          </a:p>
          <a:p>
            <a:pPr lvl="3"/>
            <a:r>
              <a:rPr lang="en-US" sz="1200" dirty="0"/>
              <a:t>Projects ranged from $3 million to $11 million</a:t>
            </a:r>
          </a:p>
          <a:p>
            <a:pPr lvl="4"/>
            <a:r>
              <a:rPr lang="en-US" sz="1200" dirty="0"/>
              <a:t>2008 through 2022</a:t>
            </a:r>
          </a:p>
          <a:p>
            <a:pPr lvl="2"/>
            <a:r>
              <a:rPr lang="en-US" sz="1200" dirty="0"/>
              <a:t>Projects utilized strong owner representation </a:t>
            </a:r>
          </a:p>
          <a:p>
            <a:pPr lvl="2"/>
            <a:r>
              <a:rPr lang="en-US" sz="1200" dirty="0"/>
              <a:t>Size and scope varied greatly based on programmatic needs, community goals, availability of funding, type of government</a:t>
            </a:r>
          </a:p>
          <a:p>
            <a:pPr lvl="2"/>
            <a:r>
              <a:rPr lang="en-US" sz="1200" dirty="0"/>
              <a:t>Many design considerations Peterborough may be able to use</a:t>
            </a:r>
          </a:p>
          <a:p>
            <a:pPr lvl="2"/>
            <a:r>
              <a:rPr lang="en-US" sz="1200" dirty="0"/>
              <a:t>Avoidable design oversights</a:t>
            </a:r>
          </a:p>
          <a:p>
            <a:pPr lvl="2"/>
            <a:r>
              <a:rPr lang="en-US" sz="1200" dirty="0"/>
              <a:t>City Managers were ecstatic with the outcome,  Fire staff resoundingly indicated additional space was needed </a:t>
            </a:r>
            <a:r>
              <a:rPr lang="en-US" sz="1200" dirty="0">
                <a:sym typeface="Wingdings" panose="05000000000000000000" pitchFamily="2" charset="2"/>
              </a:rPr>
              <a:t> </a:t>
            </a:r>
          </a:p>
          <a:p>
            <a:pPr lvl="2"/>
            <a:r>
              <a:rPr lang="en-US" sz="1200" dirty="0">
                <a:sym typeface="Wingdings" panose="05000000000000000000" pitchFamily="2" charset="2"/>
              </a:rPr>
              <a:t>Steering Committees ranged in size and scope depending on the community</a:t>
            </a:r>
            <a:endParaRPr lang="en-US" sz="1200" dirty="0"/>
          </a:p>
          <a:p>
            <a:pPr lvl="2"/>
            <a:endParaRPr lang="en-US" sz="1400" dirty="0"/>
          </a:p>
          <a:p>
            <a:pPr lvl="1"/>
            <a:endParaRPr lang="en-US" dirty="0"/>
          </a:p>
        </p:txBody>
      </p:sp>
      <p:pic>
        <p:nvPicPr>
          <p:cNvPr id="4098" name="Picture 2" descr="Fire Department Task Force Open Forum - Town of Groton">
            <a:extLst>
              <a:ext uri="{FF2B5EF4-FFF2-40B4-BE49-F238E27FC236}">
                <a16:creationId xmlns:a16="http://schemas.microsoft.com/office/drawing/2014/main" id="{A3DC9EAB-4ABE-E0F6-9784-1238DDFFAB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75823" y="836463"/>
            <a:ext cx="3639872" cy="1704668"/>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somersworth fire department">
            <a:extLst>
              <a:ext uri="{FF2B5EF4-FFF2-40B4-BE49-F238E27FC236}">
                <a16:creationId xmlns:a16="http://schemas.microsoft.com/office/drawing/2014/main" id="{50865BDB-1618-1825-B227-057BE940497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3909"/>
          <a:stretch/>
        </p:blipFill>
        <p:spPr bwMode="auto">
          <a:xfrm>
            <a:off x="6685473" y="2791786"/>
            <a:ext cx="2510286" cy="1439863"/>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Keene Fire Department — Fire Mutual Aid">
            <a:extLst>
              <a:ext uri="{FF2B5EF4-FFF2-40B4-BE49-F238E27FC236}">
                <a16:creationId xmlns:a16="http://schemas.microsoft.com/office/drawing/2014/main" id="{1F6C7D1D-46EA-2B58-A1B1-098EE4B607B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02795" y="2805417"/>
            <a:ext cx="2510286" cy="1426232"/>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newbury fire department">
            <a:extLst>
              <a:ext uri="{FF2B5EF4-FFF2-40B4-BE49-F238E27FC236}">
                <a16:creationId xmlns:a16="http://schemas.microsoft.com/office/drawing/2014/main" id="{117D914A-264D-6886-589B-4BAE895EB7E0}"/>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7946" b="14277"/>
          <a:stretch/>
        </p:blipFill>
        <p:spPr bwMode="auto">
          <a:xfrm>
            <a:off x="7375823" y="4482304"/>
            <a:ext cx="3639872" cy="1514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08888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8660D-0A46-F975-E0B8-8368FE133A68}"/>
              </a:ext>
            </a:extLst>
          </p:cNvPr>
          <p:cNvSpPr>
            <a:spLocks noGrp="1"/>
          </p:cNvSpPr>
          <p:nvPr>
            <p:ph type="title"/>
          </p:nvPr>
        </p:nvSpPr>
        <p:spPr/>
        <p:txBody>
          <a:bodyPr/>
          <a:lstStyle/>
          <a:p>
            <a:r>
              <a:rPr lang="en-US" dirty="0"/>
              <a:t>Bonding Capacity Meeting</a:t>
            </a:r>
          </a:p>
        </p:txBody>
      </p:sp>
      <p:sp>
        <p:nvSpPr>
          <p:cNvPr id="3" name="Content Placeholder 2">
            <a:extLst>
              <a:ext uri="{FF2B5EF4-FFF2-40B4-BE49-F238E27FC236}">
                <a16:creationId xmlns:a16="http://schemas.microsoft.com/office/drawing/2014/main" id="{A5B2B75E-9329-89D8-D302-A69E82272869}"/>
              </a:ext>
            </a:extLst>
          </p:cNvPr>
          <p:cNvSpPr>
            <a:spLocks noGrp="1"/>
          </p:cNvSpPr>
          <p:nvPr>
            <p:ph idx="1"/>
          </p:nvPr>
        </p:nvSpPr>
        <p:spPr>
          <a:xfrm>
            <a:off x="838200" y="1825625"/>
            <a:ext cx="3937000" cy="4351338"/>
          </a:xfrm>
        </p:spPr>
        <p:txBody>
          <a:bodyPr/>
          <a:lstStyle/>
          <a:p>
            <a:r>
              <a:rPr lang="en-US" dirty="0"/>
              <a:t>Not to exceed 70% of total bond capacity</a:t>
            </a:r>
          </a:p>
          <a:p>
            <a:pPr marL="0" indent="0">
              <a:buNone/>
            </a:pPr>
            <a:endParaRPr lang="en-US" dirty="0"/>
          </a:p>
          <a:p>
            <a:pPr lvl="1"/>
            <a:r>
              <a:rPr lang="en-US" sz="2000" dirty="0"/>
              <a:t>Projected FY25 $</a:t>
            </a:r>
            <a:r>
              <a:rPr lang="en-US" sz="2000" u="sng" dirty="0"/>
              <a:t>12,150,863.</a:t>
            </a:r>
          </a:p>
          <a:p>
            <a:pPr marL="457200" lvl="1" indent="0">
              <a:buNone/>
            </a:pPr>
            <a:endParaRPr lang="en-US" sz="2000" u="sng" dirty="0"/>
          </a:p>
          <a:p>
            <a:pPr lvl="1"/>
            <a:r>
              <a:rPr lang="en-US" sz="2000" dirty="0"/>
              <a:t>This may necessitate a phased approach to construction in order to meet long-term programmatic goals</a:t>
            </a:r>
          </a:p>
        </p:txBody>
      </p:sp>
      <p:pic>
        <p:nvPicPr>
          <p:cNvPr id="7" name="Picture 6">
            <a:extLst>
              <a:ext uri="{FF2B5EF4-FFF2-40B4-BE49-F238E27FC236}">
                <a16:creationId xmlns:a16="http://schemas.microsoft.com/office/drawing/2014/main" id="{E3A033DA-5C4B-38C6-73B9-AF9ACF0A7242}"/>
              </a:ext>
            </a:extLst>
          </p:cNvPr>
          <p:cNvPicPr>
            <a:picLocks noChangeAspect="1"/>
          </p:cNvPicPr>
          <p:nvPr/>
        </p:nvPicPr>
        <p:blipFill>
          <a:blip r:embed="rId2"/>
          <a:stretch>
            <a:fillRect/>
          </a:stretch>
        </p:blipFill>
        <p:spPr>
          <a:xfrm>
            <a:off x="5848710" y="1378036"/>
            <a:ext cx="5326853" cy="4798927"/>
          </a:xfrm>
          <a:prstGeom prst="rect">
            <a:avLst/>
          </a:prstGeom>
        </p:spPr>
      </p:pic>
    </p:spTree>
    <p:extLst>
      <p:ext uri="{BB962C8B-B14F-4D97-AF65-F5344CB8AC3E}">
        <p14:creationId xmlns:p14="http://schemas.microsoft.com/office/powerpoint/2010/main" val="1593147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727FA-86E3-BAC4-6F1C-85375604F792}"/>
              </a:ext>
            </a:extLst>
          </p:cNvPr>
          <p:cNvSpPr>
            <a:spLocks noGrp="1"/>
          </p:cNvSpPr>
          <p:nvPr>
            <p:ph type="title"/>
          </p:nvPr>
        </p:nvSpPr>
        <p:spPr>
          <a:xfrm>
            <a:off x="838200" y="215660"/>
            <a:ext cx="5881777" cy="764935"/>
          </a:xfrm>
        </p:spPr>
        <p:txBody>
          <a:bodyPr>
            <a:normAutofit/>
          </a:bodyPr>
          <a:lstStyle/>
          <a:p>
            <a:r>
              <a:rPr lang="en-US" sz="3400" dirty="0"/>
              <a:t>FIERO Design Symposium</a:t>
            </a:r>
          </a:p>
        </p:txBody>
      </p:sp>
      <p:sp>
        <p:nvSpPr>
          <p:cNvPr id="3" name="Content Placeholder 2">
            <a:extLst>
              <a:ext uri="{FF2B5EF4-FFF2-40B4-BE49-F238E27FC236}">
                <a16:creationId xmlns:a16="http://schemas.microsoft.com/office/drawing/2014/main" id="{FCB52D3C-8418-DA8F-15F4-949C9111C974}"/>
              </a:ext>
            </a:extLst>
          </p:cNvPr>
          <p:cNvSpPr>
            <a:spLocks noGrp="1"/>
          </p:cNvSpPr>
          <p:nvPr>
            <p:ph idx="1"/>
          </p:nvPr>
        </p:nvSpPr>
        <p:spPr>
          <a:xfrm>
            <a:off x="838200" y="980595"/>
            <a:ext cx="5257800" cy="5661745"/>
          </a:xfrm>
        </p:spPr>
        <p:txBody>
          <a:bodyPr>
            <a:normAutofit fontScale="85000" lnSpcReduction="20000"/>
          </a:bodyPr>
          <a:lstStyle/>
          <a:p>
            <a:r>
              <a:rPr lang="en-US" sz="1700" dirty="0"/>
              <a:t>Opportunity to network and learn from other communities and professional service providers</a:t>
            </a:r>
          </a:p>
          <a:p>
            <a:r>
              <a:rPr lang="en-US" sz="1700" dirty="0"/>
              <a:t>Covered topics such as:</a:t>
            </a:r>
          </a:p>
          <a:p>
            <a:pPr lvl="1"/>
            <a:r>
              <a:rPr lang="en-US" sz="1700" dirty="0"/>
              <a:t>Project programming</a:t>
            </a:r>
          </a:p>
          <a:p>
            <a:pPr lvl="1"/>
            <a:r>
              <a:rPr lang="en-US" sz="1700" dirty="0"/>
              <a:t>Project delivery systems </a:t>
            </a:r>
          </a:p>
          <a:p>
            <a:pPr lvl="1"/>
            <a:r>
              <a:rPr lang="en-US" sz="1700" dirty="0"/>
              <a:t>Emerging and existing technologies </a:t>
            </a:r>
          </a:p>
          <a:p>
            <a:pPr lvl="1"/>
            <a:r>
              <a:rPr lang="en-US" sz="1700" dirty="0"/>
              <a:t>Design</a:t>
            </a:r>
          </a:p>
          <a:p>
            <a:pPr lvl="2"/>
            <a:r>
              <a:rPr lang="en-US" sz="1300" dirty="0"/>
              <a:t>Apparatus bays </a:t>
            </a:r>
          </a:p>
          <a:p>
            <a:pPr lvl="2"/>
            <a:r>
              <a:rPr lang="en-US" sz="1300" dirty="0"/>
              <a:t>Kitchens </a:t>
            </a:r>
          </a:p>
          <a:p>
            <a:pPr lvl="2"/>
            <a:r>
              <a:rPr lang="en-US" sz="1300" dirty="0"/>
              <a:t>Fitness </a:t>
            </a:r>
          </a:p>
          <a:p>
            <a:pPr lvl="2"/>
            <a:r>
              <a:rPr lang="en-US" sz="1300" dirty="0"/>
              <a:t>Office spaces</a:t>
            </a:r>
          </a:p>
          <a:p>
            <a:pPr lvl="2"/>
            <a:r>
              <a:rPr lang="en-US" sz="1300" dirty="0"/>
              <a:t>Decontamination</a:t>
            </a:r>
          </a:p>
          <a:p>
            <a:pPr lvl="2"/>
            <a:r>
              <a:rPr lang="en-US" sz="1300" dirty="0"/>
              <a:t>Laundry</a:t>
            </a:r>
          </a:p>
          <a:p>
            <a:pPr lvl="2"/>
            <a:r>
              <a:rPr lang="en-US" sz="1300" dirty="0"/>
              <a:t>Humidity control    </a:t>
            </a:r>
          </a:p>
          <a:p>
            <a:pPr lvl="1"/>
            <a:r>
              <a:rPr lang="en-US" sz="1700" dirty="0"/>
              <a:t>Community engagement &amp; effective planning </a:t>
            </a:r>
          </a:p>
          <a:p>
            <a:pPr lvl="1"/>
            <a:r>
              <a:rPr lang="en-US" sz="1700" dirty="0"/>
              <a:t>Safety </a:t>
            </a:r>
          </a:p>
          <a:p>
            <a:pPr lvl="1"/>
            <a:r>
              <a:rPr lang="en-US" sz="1700" dirty="0"/>
              <a:t>Location analysis </a:t>
            </a:r>
          </a:p>
          <a:p>
            <a:pPr lvl="1"/>
            <a:r>
              <a:rPr lang="en-US" sz="1700" dirty="0"/>
              <a:t>Sound control</a:t>
            </a:r>
          </a:p>
          <a:p>
            <a:pPr lvl="1"/>
            <a:r>
              <a:rPr lang="en-US" sz="1700" dirty="0"/>
              <a:t>Decontamination </a:t>
            </a:r>
          </a:p>
          <a:p>
            <a:pPr lvl="1"/>
            <a:r>
              <a:rPr lang="en-US" sz="1700" dirty="0"/>
              <a:t>RFP/Q Process</a:t>
            </a:r>
          </a:p>
          <a:p>
            <a:pPr lvl="1"/>
            <a:r>
              <a:rPr lang="en-US" sz="1700" dirty="0"/>
              <a:t>Phased construction </a:t>
            </a:r>
          </a:p>
          <a:p>
            <a:pPr lvl="1"/>
            <a:r>
              <a:rPr lang="en-US" sz="1700" dirty="0"/>
              <a:t>Construction administration</a:t>
            </a:r>
          </a:p>
          <a:p>
            <a:pPr lvl="1"/>
            <a:r>
              <a:rPr lang="en-US" sz="1700" dirty="0"/>
              <a:t>USDA loan information</a:t>
            </a:r>
          </a:p>
          <a:p>
            <a:pPr lvl="1"/>
            <a:r>
              <a:rPr lang="en-US" sz="1700" dirty="0"/>
              <a:t>Storm shelters</a:t>
            </a:r>
          </a:p>
          <a:p>
            <a:pPr lvl="1"/>
            <a:r>
              <a:rPr lang="en-US" sz="1700" dirty="0"/>
              <a:t>Climate change</a:t>
            </a:r>
          </a:p>
          <a:p>
            <a:pPr lvl="1"/>
            <a:r>
              <a:rPr lang="en-US" sz="1700" dirty="0"/>
              <a:t>Construction pricing trends </a:t>
            </a:r>
          </a:p>
          <a:p>
            <a:pPr lvl="1"/>
            <a:r>
              <a:rPr lang="en-US" sz="1700" dirty="0"/>
              <a:t>Supply-chain issues </a:t>
            </a:r>
          </a:p>
          <a:p>
            <a:pPr lvl="1"/>
            <a:endParaRPr lang="en-US" sz="1100" dirty="0"/>
          </a:p>
          <a:p>
            <a:pPr lvl="1"/>
            <a:endParaRPr lang="en-US" sz="1100" dirty="0"/>
          </a:p>
        </p:txBody>
      </p:sp>
      <p:pic>
        <p:nvPicPr>
          <p:cNvPr id="3074" name="Picture 2" descr="Fire Industry Education Resource Organization (F.I.E.R.O.)">
            <a:extLst>
              <a:ext uri="{FF2B5EF4-FFF2-40B4-BE49-F238E27FC236}">
                <a16:creationId xmlns:a16="http://schemas.microsoft.com/office/drawing/2014/main" id="{2B7CC215-A2F2-7354-3BF9-7F80F061BC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97924" y="1702623"/>
            <a:ext cx="4793411" cy="34527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09747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723</TotalTime>
  <Words>1766</Words>
  <Application>Microsoft Office PowerPoint</Application>
  <PresentationFormat>Widescreen</PresentationFormat>
  <Paragraphs>292</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Calibri Light</vt:lpstr>
      <vt:lpstr>Garamond</vt:lpstr>
      <vt:lpstr>Office Theme</vt:lpstr>
      <vt:lpstr>Fire Station Project</vt:lpstr>
      <vt:lpstr>Acknowledgements 2021/2022 </vt:lpstr>
      <vt:lpstr>Activities/Studies Leading up to 2021</vt:lpstr>
      <vt:lpstr>Fire Station Project – Phase 2  </vt:lpstr>
      <vt:lpstr>Project Development Assumptions</vt:lpstr>
      <vt:lpstr>Summary of Activities May 2022 to present</vt:lpstr>
      <vt:lpstr>Facility Tours</vt:lpstr>
      <vt:lpstr>Bonding Capacity Meeting</vt:lpstr>
      <vt:lpstr>FIERO Design Symposium</vt:lpstr>
      <vt:lpstr>Project Delivery Methods: Design / Bid / Build </vt:lpstr>
      <vt:lpstr>Project Delivery Methods: Design / Build </vt:lpstr>
      <vt:lpstr>Project Delivery Methods: Construction Manager at Risk (CMAR)</vt:lpstr>
      <vt:lpstr>Recommendation</vt:lpstr>
      <vt:lpstr>Recommendation Cont’d</vt:lpstr>
      <vt:lpstr>Professional Services RFQ and Selection Team</vt:lpstr>
      <vt:lpstr>RFQ Development / Selection Team - Recommendation</vt:lpstr>
      <vt:lpstr>Tentative Project Schedule </vt:lpstr>
      <vt:lpstr>Contact me!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Fire Station Project</dc:title>
  <dc:creator>Seth MacLean</dc:creator>
  <cp:lastModifiedBy>Gretchen Rae</cp:lastModifiedBy>
  <cp:revision>4</cp:revision>
  <dcterms:created xsi:type="dcterms:W3CDTF">2022-12-02T16:07:14Z</dcterms:created>
  <dcterms:modified xsi:type="dcterms:W3CDTF">2022-12-07T21:05:44Z</dcterms:modified>
</cp:coreProperties>
</file>